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23"/>
  </p:notesMasterIdLst>
  <p:handoutMasterIdLst>
    <p:handoutMasterId r:id="rId24"/>
  </p:handoutMasterIdLst>
  <p:sldIdLst>
    <p:sldId id="269" r:id="rId2"/>
    <p:sldId id="320" r:id="rId3"/>
    <p:sldId id="344" r:id="rId4"/>
    <p:sldId id="322" r:id="rId5"/>
    <p:sldId id="294" r:id="rId6"/>
    <p:sldId id="276" r:id="rId7"/>
    <p:sldId id="345" r:id="rId8"/>
    <p:sldId id="336" r:id="rId9"/>
    <p:sldId id="337" r:id="rId10"/>
    <p:sldId id="338" r:id="rId11"/>
    <p:sldId id="339" r:id="rId12"/>
    <p:sldId id="340" r:id="rId13"/>
    <p:sldId id="341" r:id="rId14"/>
    <p:sldId id="342" r:id="rId15"/>
    <p:sldId id="281" r:id="rId16"/>
    <p:sldId id="349" r:id="rId17"/>
    <p:sldId id="346" r:id="rId18"/>
    <p:sldId id="353" r:id="rId19"/>
    <p:sldId id="284" r:id="rId20"/>
    <p:sldId id="352" r:id="rId21"/>
    <p:sldId id="351" r:id="rId22"/>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17000"/>
    <a:srgbClr val="981E32"/>
    <a:srgbClr val="C75B12"/>
    <a:srgbClr val="5B8F22"/>
    <a:srgbClr val="D2C295"/>
    <a:srgbClr val="A79E70"/>
    <a:srgbClr val="4D4F53"/>
    <a:srgbClr val="0099CC"/>
    <a:srgbClr val="69BE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94660" autoAdjust="0"/>
  </p:normalViewPr>
  <p:slideViewPr>
    <p:cSldViewPr snapToGrid="0" showGuides="1">
      <p:cViewPr varScale="1">
        <p:scale>
          <a:sx n="88" d="100"/>
          <a:sy n="88" d="100"/>
        </p:scale>
        <p:origin x="-2432" y="-112"/>
      </p:cViewPr>
      <p:guideLst>
        <p:guide orient="horz" pos="326"/>
        <p:guide orient="horz" pos="1294"/>
        <p:guide orient="horz" pos="3745"/>
        <p:guide orient="horz" pos="3980"/>
        <p:guide orient="horz" pos="1052"/>
        <p:guide orient="horz" pos="1741"/>
        <p:guide orient="horz" pos="4183"/>
        <p:guide orient="horz" pos="566"/>
        <p:guide orient="horz" pos="2808"/>
        <p:guide pos="2880"/>
        <p:guide pos="363"/>
        <p:guide pos="5396"/>
        <p:guide pos="282"/>
        <p:guide pos="3784"/>
        <p:guide pos="3736"/>
        <p:guide pos="2179"/>
        <p:guide pos="5464"/>
        <p:guide pos="3867"/>
      </p:guideLst>
    </p:cSldViewPr>
  </p:slideViewPr>
  <p:outlineViewPr>
    <p:cViewPr>
      <p:scale>
        <a:sx n="33" d="100"/>
        <a:sy n="33" d="100"/>
      </p:scale>
      <p:origin x="0" y="0"/>
    </p:cViewPr>
  </p:outlineViewPr>
  <p:notesTextViewPr>
    <p:cViewPr>
      <p:scale>
        <a:sx n="1" d="1"/>
        <a:sy n="1" d="1"/>
      </p:scale>
      <p:origin x="0" y="0"/>
    </p:cViewPr>
  </p:notesTextViewPr>
  <p:sorterViewPr>
    <p:cViewPr>
      <p:scale>
        <a:sx n="92" d="100"/>
        <a:sy n="92" d="100"/>
      </p:scale>
      <p:origin x="0" y="1240"/>
    </p:cViewPr>
  </p:sorterViewPr>
  <p:notesViewPr>
    <p:cSldViewPr snapToGrid="0" showGuides="1">
      <p:cViewPr varScale="1">
        <p:scale>
          <a:sx n="85" d="100"/>
          <a:sy n="85" d="100"/>
        </p:scale>
        <p:origin x="-313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tags" Target="tags/tag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K:\HPS\Project%20Management\Summary%20V470.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invertIfNegative val="0"/>
          <c:cat>
            <c:strRef>
              <c:f>TOTAL!$B$3:$B$14</c:f>
              <c:strCache>
                <c:ptCount val="12"/>
                <c:pt idx="0">
                  <c:v>Beamline</c:v>
                </c:pt>
                <c:pt idx="1">
                  <c:v>SVT</c:v>
                </c:pt>
                <c:pt idx="2">
                  <c:v>SVT DAQ</c:v>
                </c:pt>
                <c:pt idx="3">
                  <c:v> ECAL</c:v>
                </c:pt>
                <c:pt idx="4">
                  <c:v>TDAQ</c:v>
                </c:pt>
                <c:pt idx="5">
                  <c:v>Slow Control</c:v>
                </c:pt>
                <c:pt idx="6">
                  <c:v>Installation &amp; Commissioning</c:v>
                </c:pt>
                <c:pt idx="7">
                  <c:v>Electron Running</c:v>
                </c:pt>
                <c:pt idx="8">
                  <c:v>SLAC Travel Meetings</c:v>
                </c:pt>
                <c:pt idx="9">
                  <c:v>SLAC Travel for Commissioning and Running</c:v>
                </c:pt>
                <c:pt idx="10">
                  <c:v>Project management</c:v>
                </c:pt>
                <c:pt idx="11">
                  <c:v> UCSC Funds</c:v>
                </c:pt>
              </c:strCache>
            </c:strRef>
          </c:cat>
          <c:val>
            <c:numRef>
              <c:f>TOTAL!$H$3:$H$14</c:f>
              <c:numCache>
                <c:formatCode>_("$"* #,##0_);_("$"* \(#,##0\);_("$"* "-"??_);_(@_)</c:formatCode>
                <c:ptCount val="12"/>
                <c:pt idx="0">
                  <c:v>222611.896</c:v>
                </c:pt>
                <c:pt idx="1">
                  <c:v>656178.952</c:v>
                </c:pt>
                <c:pt idx="2">
                  <c:v>782218.2760000001</c:v>
                </c:pt>
                <c:pt idx="3">
                  <c:v>47851.024</c:v>
                </c:pt>
                <c:pt idx="4">
                  <c:v>161055.2</c:v>
                </c:pt>
                <c:pt idx="5">
                  <c:v>133522.0</c:v>
                </c:pt>
                <c:pt idx="6">
                  <c:v>57936.96000000001</c:v>
                </c:pt>
                <c:pt idx="7">
                  <c:v>0.0</c:v>
                </c:pt>
                <c:pt idx="8">
                  <c:v>124756.2</c:v>
                </c:pt>
                <c:pt idx="9">
                  <c:v>155861.1</c:v>
                </c:pt>
                <c:pt idx="10">
                  <c:v>166885.056</c:v>
                </c:pt>
                <c:pt idx="11">
                  <c:v>462905.9</c:v>
                </c:pt>
              </c:numCache>
            </c:numRef>
          </c:val>
        </c:ser>
        <c:dLbls>
          <c:showLegendKey val="0"/>
          <c:showVal val="0"/>
          <c:showCatName val="0"/>
          <c:showSerName val="0"/>
          <c:showPercent val="0"/>
          <c:showBubbleSize val="0"/>
        </c:dLbls>
        <c:gapWidth val="150"/>
        <c:axId val="450163368"/>
        <c:axId val="450349944"/>
      </c:barChart>
      <c:catAx>
        <c:axId val="450163368"/>
        <c:scaling>
          <c:orientation val="minMax"/>
        </c:scaling>
        <c:delete val="0"/>
        <c:axPos val="l"/>
        <c:majorTickMark val="out"/>
        <c:minorTickMark val="none"/>
        <c:tickLblPos val="nextTo"/>
        <c:txPr>
          <a:bodyPr/>
          <a:lstStyle/>
          <a:p>
            <a:pPr>
              <a:defRPr sz="1400" baseline="0"/>
            </a:pPr>
            <a:endParaRPr lang="en-US"/>
          </a:p>
        </c:txPr>
        <c:crossAx val="450349944"/>
        <c:crosses val="autoZero"/>
        <c:auto val="1"/>
        <c:lblAlgn val="ctr"/>
        <c:lblOffset val="100"/>
        <c:noMultiLvlLbl val="0"/>
      </c:catAx>
      <c:valAx>
        <c:axId val="450349944"/>
        <c:scaling>
          <c:orientation val="minMax"/>
          <c:max val="800000.0"/>
        </c:scaling>
        <c:delete val="0"/>
        <c:axPos val="b"/>
        <c:numFmt formatCode="#,##0" sourceLinked="0"/>
        <c:majorTickMark val="out"/>
        <c:minorTickMark val="none"/>
        <c:tickLblPos val="nextTo"/>
        <c:txPr>
          <a:bodyPr rot="2700000"/>
          <a:lstStyle/>
          <a:p>
            <a:pPr>
              <a:defRPr sz="1400" baseline="0"/>
            </a:pPr>
            <a:endParaRPr lang="en-US"/>
          </a:p>
        </c:txPr>
        <c:crossAx val="45016336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1"/>
          <c:tx>
            <c:strRef>
              <c:f>Spending!$C$2</c:f>
              <c:strCache>
                <c:ptCount val="1"/>
                <c:pt idx="0">
                  <c:v>Rate</c:v>
                </c:pt>
              </c:strCache>
            </c:strRef>
          </c:tx>
          <c:invertIfNegative val="0"/>
          <c:cat>
            <c:numRef>
              <c:f>Spending!$A$3:$A$45</c:f>
              <c:numCache>
                <c:formatCode>[$-409]mmm\-yy;@</c:formatCode>
                <c:ptCount val="43"/>
                <c:pt idx="0">
                  <c:v>41365.0</c:v>
                </c:pt>
                <c:pt idx="1">
                  <c:v>41395.0</c:v>
                </c:pt>
                <c:pt idx="2">
                  <c:v>41426.0</c:v>
                </c:pt>
                <c:pt idx="3">
                  <c:v>41456.0</c:v>
                </c:pt>
                <c:pt idx="4">
                  <c:v>41487.0</c:v>
                </c:pt>
                <c:pt idx="5">
                  <c:v>41518.0</c:v>
                </c:pt>
                <c:pt idx="6">
                  <c:v>41548.0</c:v>
                </c:pt>
                <c:pt idx="7">
                  <c:v>41579.0</c:v>
                </c:pt>
                <c:pt idx="8">
                  <c:v>41609.0</c:v>
                </c:pt>
                <c:pt idx="9">
                  <c:v>41640.0</c:v>
                </c:pt>
                <c:pt idx="10">
                  <c:v>41671.0</c:v>
                </c:pt>
                <c:pt idx="11">
                  <c:v>41699.0</c:v>
                </c:pt>
                <c:pt idx="12">
                  <c:v>41730.0</c:v>
                </c:pt>
                <c:pt idx="13">
                  <c:v>41760.0</c:v>
                </c:pt>
                <c:pt idx="14">
                  <c:v>41791.0</c:v>
                </c:pt>
                <c:pt idx="15">
                  <c:v>41821.0</c:v>
                </c:pt>
                <c:pt idx="16">
                  <c:v>41852.0</c:v>
                </c:pt>
                <c:pt idx="17">
                  <c:v>41883.0</c:v>
                </c:pt>
                <c:pt idx="18">
                  <c:v>41913.0</c:v>
                </c:pt>
                <c:pt idx="19">
                  <c:v>41944.0</c:v>
                </c:pt>
                <c:pt idx="20">
                  <c:v>41974.0</c:v>
                </c:pt>
                <c:pt idx="21">
                  <c:v>42005.0</c:v>
                </c:pt>
                <c:pt idx="22">
                  <c:v>42036.0</c:v>
                </c:pt>
                <c:pt idx="23">
                  <c:v>42064.0</c:v>
                </c:pt>
                <c:pt idx="24">
                  <c:v>42095.0</c:v>
                </c:pt>
                <c:pt idx="25">
                  <c:v>42125.0</c:v>
                </c:pt>
                <c:pt idx="26">
                  <c:v>42156.0</c:v>
                </c:pt>
                <c:pt idx="27">
                  <c:v>42186.0</c:v>
                </c:pt>
                <c:pt idx="28">
                  <c:v>42217.0</c:v>
                </c:pt>
                <c:pt idx="29">
                  <c:v>42248.0</c:v>
                </c:pt>
                <c:pt idx="30">
                  <c:v>42278.0</c:v>
                </c:pt>
                <c:pt idx="31">
                  <c:v>42309.0</c:v>
                </c:pt>
                <c:pt idx="32">
                  <c:v>42339.0</c:v>
                </c:pt>
                <c:pt idx="33">
                  <c:v>42370.0</c:v>
                </c:pt>
                <c:pt idx="34">
                  <c:v>42401.0</c:v>
                </c:pt>
                <c:pt idx="35">
                  <c:v>42430.0</c:v>
                </c:pt>
                <c:pt idx="36">
                  <c:v>42461.0</c:v>
                </c:pt>
                <c:pt idx="37">
                  <c:v>42491.0</c:v>
                </c:pt>
                <c:pt idx="38">
                  <c:v>42522.0</c:v>
                </c:pt>
                <c:pt idx="39">
                  <c:v>42552.0</c:v>
                </c:pt>
                <c:pt idx="40">
                  <c:v>42583.0</c:v>
                </c:pt>
              </c:numCache>
            </c:numRef>
          </c:cat>
          <c:val>
            <c:numRef>
              <c:f>Spending!$C$3:$C$45</c:f>
              <c:numCache>
                <c:formatCode>"$"#,##0.00_);[Red]\("$"#,##0.00\)</c:formatCode>
                <c:ptCount val="43"/>
                <c:pt idx="0">
                  <c:v>10475.72005</c:v>
                </c:pt>
                <c:pt idx="1">
                  <c:v>16019.74376</c:v>
                </c:pt>
                <c:pt idx="2">
                  <c:v>113225.03452</c:v>
                </c:pt>
                <c:pt idx="3">
                  <c:v>197178.46798</c:v>
                </c:pt>
                <c:pt idx="4">
                  <c:v>99979.09008000001</c:v>
                </c:pt>
                <c:pt idx="5">
                  <c:v>126528.59842</c:v>
                </c:pt>
                <c:pt idx="6">
                  <c:v>382363.2313600001</c:v>
                </c:pt>
                <c:pt idx="7">
                  <c:v>373254.7055600001</c:v>
                </c:pt>
                <c:pt idx="8">
                  <c:v>125427.27258</c:v>
                </c:pt>
                <c:pt idx="9">
                  <c:v>156194.2087200001</c:v>
                </c:pt>
                <c:pt idx="10">
                  <c:v>124197.71932</c:v>
                </c:pt>
                <c:pt idx="11">
                  <c:v>103800.40574</c:v>
                </c:pt>
                <c:pt idx="12">
                  <c:v>117143.05884</c:v>
                </c:pt>
                <c:pt idx="13">
                  <c:v>86806.22760000001</c:v>
                </c:pt>
                <c:pt idx="14">
                  <c:v>94755.11538000001</c:v>
                </c:pt>
                <c:pt idx="15">
                  <c:v>131783.73315</c:v>
                </c:pt>
                <c:pt idx="16">
                  <c:v>77990.05438</c:v>
                </c:pt>
                <c:pt idx="17">
                  <c:v>33903.62177999999</c:v>
                </c:pt>
                <c:pt idx="18">
                  <c:v>60755.58899000001</c:v>
                </c:pt>
                <c:pt idx="19">
                  <c:v>60852.71823000001</c:v>
                </c:pt>
                <c:pt idx="20">
                  <c:v>20018.33389000001</c:v>
                </c:pt>
                <c:pt idx="21">
                  <c:v>57919.17273000001</c:v>
                </c:pt>
                <c:pt idx="22">
                  <c:v>45806.46873000001</c:v>
                </c:pt>
                <c:pt idx="23">
                  <c:v>31156.36848000001</c:v>
                </c:pt>
                <c:pt idx="24">
                  <c:v>18774.02322</c:v>
                </c:pt>
                <c:pt idx="25">
                  <c:v>63154.03303000001</c:v>
                </c:pt>
                <c:pt idx="26">
                  <c:v>18774.02322</c:v>
                </c:pt>
                <c:pt idx="27">
                  <c:v>19627.39241</c:v>
                </c:pt>
                <c:pt idx="28">
                  <c:v>17920.65403</c:v>
                </c:pt>
                <c:pt idx="29">
                  <c:v>1920.0714</c:v>
                </c:pt>
                <c:pt idx="30">
                  <c:v>13815.8056</c:v>
                </c:pt>
                <c:pt idx="31">
                  <c:v>14506.59588</c:v>
                </c:pt>
                <c:pt idx="32">
                  <c:v>15888.17644</c:v>
                </c:pt>
                <c:pt idx="33">
                  <c:v>14506.59588</c:v>
                </c:pt>
                <c:pt idx="34">
                  <c:v>14506.59588</c:v>
                </c:pt>
                <c:pt idx="35">
                  <c:v>15888.17644</c:v>
                </c:pt>
                <c:pt idx="36">
                  <c:v>14506.59588</c:v>
                </c:pt>
                <c:pt idx="37">
                  <c:v>37814.07566</c:v>
                </c:pt>
                <c:pt idx="38">
                  <c:v>15197.38616</c:v>
                </c:pt>
                <c:pt idx="39">
                  <c:v>14506.59588</c:v>
                </c:pt>
                <c:pt idx="40">
                  <c:v>12520.56764</c:v>
                </c:pt>
              </c:numCache>
            </c:numRef>
          </c:val>
        </c:ser>
        <c:dLbls>
          <c:showLegendKey val="0"/>
          <c:showVal val="0"/>
          <c:showCatName val="0"/>
          <c:showSerName val="0"/>
          <c:showPercent val="0"/>
          <c:showBubbleSize val="0"/>
        </c:dLbls>
        <c:gapWidth val="150"/>
        <c:axId val="415138696"/>
        <c:axId val="415141704"/>
      </c:barChart>
      <c:scatterChart>
        <c:scatterStyle val="smoothMarker"/>
        <c:varyColors val="0"/>
        <c:ser>
          <c:idx val="0"/>
          <c:order val="0"/>
          <c:tx>
            <c:strRef>
              <c:f>Spending!$D$2</c:f>
              <c:strCache>
                <c:ptCount val="1"/>
                <c:pt idx="0">
                  <c:v>Total</c:v>
                </c:pt>
              </c:strCache>
            </c:strRef>
          </c:tx>
          <c:dPt>
            <c:idx val="7"/>
            <c:marker>
              <c:symbol val="diamond"/>
              <c:size val="5"/>
            </c:marker>
            <c:bubble3D val="0"/>
          </c:dPt>
          <c:dPt>
            <c:idx val="10"/>
            <c:marker>
              <c:symbol val="diamond"/>
              <c:size val="5"/>
            </c:marker>
            <c:bubble3D val="0"/>
          </c:dPt>
          <c:xVal>
            <c:numRef>
              <c:f>Spending!$A$3:$A$45</c:f>
              <c:numCache>
                <c:formatCode>[$-409]mmm\-yy;@</c:formatCode>
                <c:ptCount val="43"/>
                <c:pt idx="0">
                  <c:v>41365.0</c:v>
                </c:pt>
                <c:pt idx="1">
                  <c:v>41395.0</c:v>
                </c:pt>
                <c:pt idx="2">
                  <c:v>41426.0</c:v>
                </c:pt>
                <c:pt idx="3">
                  <c:v>41456.0</c:v>
                </c:pt>
                <c:pt idx="4">
                  <c:v>41487.0</c:v>
                </c:pt>
                <c:pt idx="5">
                  <c:v>41518.0</c:v>
                </c:pt>
                <c:pt idx="6">
                  <c:v>41548.0</c:v>
                </c:pt>
                <c:pt idx="7">
                  <c:v>41579.0</c:v>
                </c:pt>
                <c:pt idx="8">
                  <c:v>41609.0</c:v>
                </c:pt>
                <c:pt idx="9">
                  <c:v>41640.0</c:v>
                </c:pt>
                <c:pt idx="10">
                  <c:v>41671.0</c:v>
                </c:pt>
                <c:pt idx="11">
                  <c:v>41699.0</c:v>
                </c:pt>
                <c:pt idx="12">
                  <c:v>41730.0</c:v>
                </c:pt>
                <c:pt idx="13">
                  <c:v>41760.0</c:v>
                </c:pt>
                <c:pt idx="14">
                  <c:v>41791.0</c:v>
                </c:pt>
                <c:pt idx="15">
                  <c:v>41821.0</c:v>
                </c:pt>
                <c:pt idx="16">
                  <c:v>41852.0</c:v>
                </c:pt>
                <c:pt idx="17">
                  <c:v>41883.0</c:v>
                </c:pt>
                <c:pt idx="18">
                  <c:v>41913.0</c:v>
                </c:pt>
                <c:pt idx="19">
                  <c:v>41944.0</c:v>
                </c:pt>
                <c:pt idx="20">
                  <c:v>41974.0</c:v>
                </c:pt>
                <c:pt idx="21">
                  <c:v>42005.0</c:v>
                </c:pt>
                <c:pt idx="22">
                  <c:v>42036.0</c:v>
                </c:pt>
                <c:pt idx="23">
                  <c:v>42064.0</c:v>
                </c:pt>
                <c:pt idx="24">
                  <c:v>42095.0</c:v>
                </c:pt>
                <c:pt idx="25">
                  <c:v>42125.0</c:v>
                </c:pt>
                <c:pt idx="26">
                  <c:v>42156.0</c:v>
                </c:pt>
                <c:pt idx="27">
                  <c:v>42186.0</c:v>
                </c:pt>
                <c:pt idx="28">
                  <c:v>42217.0</c:v>
                </c:pt>
                <c:pt idx="29">
                  <c:v>42248.0</c:v>
                </c:pt>
                <c:pt idx="30">
                  <c:v>42278.0</c:v>
                </c:pt>
                <c:pt idx="31">
                  <c:v>42309.0</c:v>
                </c:pt>
                <c:pt idx="32">
                  <c:v>42339.0</c:v>
                </c:pt>
                <c:pt idx="33">
                  <c:v>42370.0</c:v>
                </c:pt>
                <c:pt idx="34">
                  <c:v>42401.0</c:v>
                </c:pt>
                <c:pt idx="35">
                  <c:v>42430.0</c:v>
                </c:pt>
                <c:pt idx="36">
                  <c:v>42461.0</c:v>
                </c:pt>
                <c:pt idx="37">
                  <c:v>42491.0</c:v>
                </c:pt>
                <c:pt idx="38">
                  <c:v>42522.0</c:v>
                </c:pt>
                <c:pt idx="39">
                  <c:v>42552.0</c:v>
                </c:pt>
                <c:pt idx="40">
                  <c:v>42583.0</c:v>
                </c:pt>
              </c:numCache>
            </c:numRef>
          </c:xVal>
          <c:yVal>
            <c:numRef>
              <c:f>Spending!$D$3:$D$45</c:f>
              <c:numCache>
                <c:formatCode>"$"#,##0_);[Red]\("$"#,##0\)</c:formatCode>
                <c:ptCount val="43"/>
                <c:pt idx="0">
                  <c:v>10475.72005</c:v>
                </c:pt>
                <c:pt idx="1">
                  <c:v>26495.46381</c:v>
                </c:pt>
                <c:pt idx="2">
                  <c:v>139720.49833</c:v>
                </c:pt>
                <c:pt idx="3">
                  <c:v>336898.9663100001</c:v>
                </c:pt>
                <c:pt idx="4">
                  <c:v>436878.05639</c:v>
                </c:pt>
                <c:pt idx="5">
                  <c:v>563406.6548100001</c:v>
                </c:pt>
                <c:pt idx="6">
                  <c:v>945769.8861700002</c:v>
                </c:pt>
                <c:pt idx="7">
                  <c:v>1.31902459173E6</c:v>
                </c:pt>
                <c:pt idx="8">
                  <c:v>1.44445186431E6</c:v>
                </c:pt>
                <c:pt idx="9">
                  <c:v>1.60064607303E6</c:v>
                </c:pt>
                <c:pt idx="10">
                  <c:v>1.72484379235E6</c:v>
                </c:pt>
                <c:pt idx="11">
                  <c:v>1.82864419809E6</c:v>
                </c:pt>
                <c:pt idx="12">
                  <c:v>1.94578725693E6</c:v>
                </c:pt>
                <c:pt idx="13">
                  <c:v>2.03259348453E6</c:v>
                </c:pt>
                <c:pt idx="14">
                  <c:v>2.12734859991E6</c:v>
                </c:pt>
                <c:pt idx="15">
                  <c:v>2.25913233306E6</c:v>
                </c:pt>
                <c:pt idx="16">
                  <c:v>2.33712238744E6</c:v>
                </c:pt>
                <c:pt idx="17">
                  <c:v>2.37102600922E6</c:v>
                </c:pt>
                <c:pt idx="18">
                  <c:v>2.43178159821E6</c:v>
                </c:pt>
                <c:pt idx="19">
                  <c:v>2.49263431644E6</c:v>
                </c:pt>
                <c:pt idx="20">
                  <c:v>2.51265265033E6</c:v>
                </c:pt>
                <c:pt idx="21">
                  <c:v>2.57057182306E6</c:v>
                </c:pt>
                <c:pt idx="22">
                  <c:v>2.61637829179E6</c:v>
                </c:pt>
                <c:pt idx="23">
                  <c:v>2.64753466027E6</c:v>
                </c:pt>
                <c:pt idx="24">
                  <c:v>2.66630868349E6</c:v>
                </c:pt>
                <c:pt idx="25">
                  <c:v>2.72946271652E6</c:v>
                </c:pt>
                <c:pt idx="26">
                  <c:v>2.74823673974E6</c:v>
                </c:pt>
                <c:pt idx="27">
                  <c:v>2.76786413215E6</c:v>
                </c:pt>
                <c:pt idx="28">
                  <c:v>2.78578478618E6</c:v>
                </c:pt>
                <c:pt idx="29">
                  <c:v>2.78770485758E6</c:v>
                </c:pt>
                <c:pt idx="30">
                  <c:v>2.80152066318E6</c:v>
                </c:pt>
                <c:pt idx="31">
                  <c:v>2.81602725906E6</c:v>
                </c:pt>
                <c:pt idx="32">
                  <c:v>2.8319154355E6</c:v>
                </c:pt>
                <c:pt idx="33">
                  <c:v>2.84642203138E6</c:v>
                </c:pt>
                <c:pt idx="34">
                  <c:v>2.86092862726E6</c:v>
                </c:pt>
                <c:pt idx="35">
                  <c:v>2.8768168037E6</c:v>
                </c:pt>
                <c:pt idx="36">
                  <c:v>2.89132339958E6</c:v>
                </c:pt>
                <c:pt idx="37">
                  <c:v>2.92913747524E6</c:v>
                </c:pt>
                <c:pt idx="38">
                  <c:v>2.9443348614E6</c:v>
                </c:pt>
                <c:pt idx="39">
                  <c:v>2.95884145728E6</c:v>
                </c:pt>
                <c:pt idx="40">
                  <c:v>2.97136202492E6</c:v>
                </c:pt>
              </c:numCache>
            </c:numRef>
          </c:yVal>
          <c:smooth val="1"/>
        </c:ser>
        <c:dLbls>
          <c:showLegendKey val="0"/>
          <c:showVal val="0"/>
          <c:showCatName val="0"/>
          <c:showSerName val="0"/>
          <c:showPercent val="0"/>
          <c:showBubbleSize val="0"/>
        </c:dLbls>
        <c:axId val="415138696"/>
        <c:axId val="415141704"/>
      </c:scatterChart>
      <c:dateAx>
        <c:axId val="415138696"/>
        <c:scaling>
          <c:orientation val="minMax"/>
        </c:scaling>
        <c:delete val="0"/>
        <c:axPos val="b"/>
        <c:numFmt formatCode="[$-409]mmm\-yy;@" sourceLinked="1"/>
        <c:majorTickMark val="out"/>
        <c:minorTickMark val="none"/>
        <c:tickLblPos val="nextTo"/>
        <c:txPr>
          <a:bodyPr/>
          <a:lstStyle/>
          <a:p>
            <a:pPr>
              <a:defRPr sz="1400" baseline="0"/>
            </a:pPr>
            <a:endParaRPr lang="en-US"/>
          </a:p>
        </c:txPr>
        <c:crossAx val="415141704"/>
        <c:crosses val="autoZero"/>
        <c:auto val="1"/>
        <c:lblOffset val="100"/>
        <c:baseTimeUnit val="months"/>
      </c:dateAx>
      <c:valAx>
        <c:axId val="415141704"/>
        <c:scaling>
          <c:orientation val="minMax"/>
          <c:max val="3.0E6"/>
        </c:scaling>
        <c:delete val="0"/>
        <c:axPos val="l"/>
        <c:numFmt formatCode="&quot;$&quot;#,##0" sourceLinked="0"/>
        <c:majorTickMark val="out"/>
        <c:minorTickMark val="none"/>
        <c:tickLblPos val="nextTo"/>
        <c:txPr>
          <a:bodyPr/>
          <a:lstStyle/>
          <a:p>
            <a:pPr>
              <a:defRPr sz="1400" baseline="0"/>
            </a:pPr>
            <a:endParaRPr lang="en-US"/>
          </a:p>
        </c:txPr>
        <c:crossAx val="415138696"/>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0.15124</cdr:x>
      <cdr:y>0.20581</cdr:y>
    </cdr:from>
    <cdr:to>
      <cdr:x>0.29801</cdr:x>
      <cdr:y>0.27576</cdr:y>
    </cdr:to>
    <cdr:sp macro="" textlink="">
      <cdr:nvSpPr>
        <cdr:cNvPr id="3" name="Left Brace 2"/>
        <cdr:cNvSpPr/>
      </cdr:nvSpPr>
      <cdr:spPr>
        <a:xfrm xmlns:a="http://schemas.openxmlformats.org/drawingml/2006/main" rot="5400000">
          <a:off x="1545164" y="536286"/>
          <a:ext cx="317499" cy="1113366"/>
        </a:xfrm>
        <a:prstGeom xmlns:a="http://schemas.openxmlformats.org/drawingml/2006/main" prst="leftBrac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0.31141</cdr:x>
      <cdr:y>0.2045</cdr:y>
    </cdr:from>
    <cdr:to>
      <cdr:x>0.85162</cdr:x>
      <cdr:y>0.27576</cdr:y>
    </cdr:to>
    <cdr:sp macro="" textlink="">
      <cdr:nvSpPr>
        <cdr:cNvPr id="4" name="Left Brace 3"/>
        <cdr:cNvSpPr/>
      </cdr:nvSpPr>
      <cdr:spPr>
        <a:xfrm xmlns:a="http://schemas.openxmlformats.org/drawingml/2006/main" rot="5400000">
          <a:off x="4249410" y="-958939"/>
          <a:ext cx="323446" cy="4097868"/>
        </a:xfrm>
        <a:prstGeom xmlns:a="http://schemas.openxmlformats.org/drawingml/2006/main" prst="leftBrac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EBF33E-D9A7-42CC-B598-9AD8356CBB5A}" type="datetimeFigureOut">
              <a:rPr lang="en-US" smtClean="0"/>
              <a:pPr/>
              <a:t>6/6/13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EAAB5D-0CC4-45A8-B4B6-0B8B738A4E3F}" type="slidenum">
              <a:rPr lang="en-US" smtClean="0"/>
              <a:pPr/>
              <a:t>‹#›</a:t>
            </a:fld>
            <a:endParaRPr lang="en-US"/>
          </a:p>
        </p:txBody>
      </p:sp>
    </p:spTree>
    <p:extLst>
      <p:ext uri="{BB962C8B-B14F-4D97-AF65-F5344CB8AC3E}">
        <p14:creationId xmlns:p14="http://schemas.microsoft.com/office/powerpoint/2010/main" val="37446426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B58700-9FA2-48CE-AC88-D71D45EB490A}" type="datetimeFigureOut">
              <a:rPr lang="en-US" smtClean="0"/>
              <a:pPr/>
              <a:t>6/6/13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9BC4E5-2BC1-4F43-85DD-A1B8F74CB7EB}" type="slidenum">
              <a:rPr lang="en-US" smtClean="0"/>
              <a:pPr/>
              <a:t>‹#›</a:t>
            </a:fld>
            <a:endParaRPr lang="en-US" dirty="0"/>
          </a:p>
        </p:txBody>
      </p:sp>
    </p:spTree>
    <p:extLst>
      <p:ext uri="{BB962C8B-B14F-4D97-AF65-F5344CB8AC3E}">
        <p14:creationId xmlns:p14="http://schemas.microsoft.com/office/powerpoint/2010/main" val="14090042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9BC4E5-2BC1-4F43-85DD-A1B8F74CB7E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0766" indent="-281064" eaLnBrk="0" hangingPunct="0">
              <a:defRPr>
                <a:solidFill>
                  <a:schemeClr val="tx1"/>
                </a:solidFill>
                <a:latin typeface="Arial" charset="0"/>
              </a:defRPr>
            </a:lvl2pPr>
            <a:lvl3pPr marL="1124255" indent="-224851" eaLnBrk="0" hangingPunct="0">
              <a:defRPr>
                <a:solidFill>
                  <a:schemeClr val="tx1"/>
                </a:solidFill>
                <a:latin typeface="Arial" charset="0"/>
              </a:defRPr>
            </a:lvl3pPr>
            <a:lvl4pPr marL="1573957" indent="-224851" eaLnBrk="0" hangingPunct="0">
              <a:defRPr>
                <a:solidFill>
                  <a:schemeClr val="tx1"/>
                </a:solidFill>
                <a:latin typeface="Arial" charset="0"/>
              </a:defRPr>
            </a:lvl4pPr>
            <a:lvl5pPr marL="2023659" indent="-224851" eaLnBrk="0" hangingPunct="0">
              <a:defRPr>
                <a:solidFill>
                  <a:schemeClr val="tx1"/>
                </a:solidFill>
                <a:latin typeface="Arial" charset="0"/>
              </a:defRPr>
            </a:lvl5pPr>
            <a:lvl6pPr marL="2473361" indent="-224851" eaLnBrk="0" fontAlgn="base" hangingPunct="0">
              <a:spcBef>
                <a:spcPct val="0"/>
              </a:spcBef>
              <a:spcAft>
                <a:spcPct val="0"/>
              </a:spcAft>
              <a:defRPr>
                <a:solidFill>
                  <a:schemeClr val="tx1"/>
                </a:solidFill>
                <a:latin typeface="Arial" charset="0"/>
              </a:defRPr>
            </a:lvl6pPr>
            <a:lvl7pPr marL="2923062" indent="-224851" eaLnBrk="0" fontAlgn="base" hangingPunct="0">
              <a:spcBef>
                <a:spcPct val="0"/>
              </a:spcBef>
              <a:spcAft>
                <a:spcPct val="0"/>
              </a:spcAft>
              <a:defRPr>
                <a:solidFill>
                  <a:schemeClr val="tx1"/>
                </a:solidFill>
                <a:latin typeface="Arial" charset="0"/>
              </a:defRPr>
            </a:lvl7pPr>
            <a:lvl8pPr marL="3372764" indent="-224851" eaLnBrk="0" fontAlgn="base" hangingPunct="0">
              <a:spcBef>
                <a:spcPct val="0"/>
              </a:spcBef>
              <a:spcAft>
                <a:spcPct val="0"/>
              </a:spcAft>
              <a:defRPr>
                <a:solidFill>
                  <a:schemeClr val="tx1"/>
                </a:solidFill>
                <a:latin typeface="Arial" charset="0"/>
              </a:defRPr>
            </a:lvl8pPr>
            <a:lvl9pPr marL="3822466" indent="-224851" eaLnBrk="0" fontAlgn="base" hangingPunct="0">
              <a:spcBef>
                <a:spcPct val="0"/>
              </a:spcBef>
              <a:spcAft>
                <a:spcPct val="0"/>
              </a:spcAft>
              <a:defRPr>
                <a:solidFill>
                  <a:schemeClr val="tx1"/>
                </a:solidFill>
                <a:latin typeface="Arial" charset="0"/>
              </a:defRPr>
            </a:lvl9pPr>
          </a:lstStyle>
          <a:p>
            <a:pPr eaLnBrk="1" hangingPunct="1"/>
            <a:fld id="{89E9F6D2-4637-46BF-81F3-EF7CE18910AC}" type="slidenum">
              <a:rPr lang="en-US" smtClean="0"/>
              <a:pPr eaLnBrk="1" hangingPunct="1"/>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68434" y="6196867"/>
            <a:ext cx="2275566" cy="661133"/>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40195"/>
            <a:ext cx="1973584" cy="717805"/>
          </a:xfrm>
          <a:prstGeom prst="rect">
            <a:avLst/>
          </a:prstGeom>
        </p:spPr>
      </p:pic>
      <p:sp>
        <p:nvSpPr>
          <p:cNvPr id="2" name="Title 1"/>
          <p:cNvSpPr>
            <a:spLocks noGrp="1"/>
          </p:cNvSpPr>
          <p:nvPr>
            <p:ph type="ctrTitle"/>
          </p:nvPr>
        </p:nvSpPr>
        <p:spPr>
          <a:xfrm>
            <a:off x="557213" y="536575"/>
            <a:ext cx="8008937" cy="2246313"/>
          </a:xfrm>
        </p:spPr>
        <p:txBody>
          <a:bodyPr anchor="b" anchorCtr="0">
            <a:noAutofit/>
          </a:bodyPr>
          <a:lstStyle>
            <a:lvl1pPr>
              <a:defRPr sz="43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7213" y="3646170"/>
            <a:ext cx="7989887" cy="2187702"/>
          </a:xfrm>
        </p:spPr>
        <p:txBody>
          <a:bodyPr>
            <a:noAutofit/>
          </a:bodyPr>
          <a:lstStyle>
            <a:lvl1pPr marL="0" indent="0" algn="l">
              <a:lnSpc>
                <a:spcPct val="110000"/>
              </a:lnSpc>
              <a:buNone/>
              <a:defRPr sz="1600" b="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smtClean="0"/>
          </a:p>
        </p:txBody>
      </p:sp>
      <p:sp>
        <p:nvSpPr>
          <p:cNvPr id="15" name="Text Placeholder 14"/>
          <p:cNvSpPr>
            <a:spLocks noGrp="1"/>
          </p:cNvSpPr>
          <p:nvPr>
            <p:ph type="body" sz="quarter" idx="11" hasCustomPrompt="1"/>
          </p:nvPr>
        </p:nvSpPr>
        <p:spPr>
          <a:xfrm>
            <a:off x="557213" y="2755011"/>
            <a:ext cx="8008937" cy="635889"/>
          </a:xfrm>
        </p:spPr>
        <p:txBody>
          <a:bodyPr>
            <a:noAutofit/>
          </a:bodyPr>
          <a:lstStyle>
            <a:lvl1pPr>
              <a:lnSpc>
                <a:spcPct val="100000"/>
              </a:lnSpc>
              <a:defRPr sz="4200" b="0">
                <a:solidFill>
                  <a:schemeClr val="tx1"/>
                </a:solidFill>
                <a:latin typeface="Arial" pitchFamily="34" charset="0"/>
                <a:cs typeface="Arial" pitchFamily="34" charset="0"/>
              </a:defRPr>
            </a:lvl1pPr>
          </a:lstStyle>
          <a:p>
            <a:pPr lvl="0"/>
            <a:r>
              <a:rPr lang="en-CA" dirty="0" smtClean="0"/>
              <a:t>Click to edit Master subtitle style</a:t>
            </a:r>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3500"/>
            <a:ext cx="9158400" cy="6868800"/>
          </a:xfrm>
          <a:prstGeom prst="rect">
            <a:avLst/>
          </a:prstGeom>
        </p:spPr>
      </p:pic>
    </p:spTree>
    <p:extLst>
      <p:ext uri="{BB962C8B-B14F-4D97-AF65-F5344CB8AC3E}">
        <p14:creationId xmlns:p14="http://schemas.microsoft.com/office/powerpoint/2010/main" val="109875187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6" name="Content Placeholder 15"/>
          <p:cNvSpPr>
            <a:spLocks noGrp="1"/>
          </p:cNvSpPr>
          <p:nvPr>
            <p:ph sz="quarter" idx="14"/>
          </p:nvPr>
        </p:nvSpPr>
        <p:spPr>
          <a:xfrm>
            <a:off x="457200" y="1243584"/>
            <a:ext cx="8108950" cy="5065522"/>
          </a:xfrm>
        </p:spPr>
        <p:txBody>
          <a:bodyPr/>
          <a:lstStyle>
            <a:lvl1pPr>
              <a:buClr>
                <a:srgbClr val="981E32"/>
              </a:buClr>
              <a:defRPr/>
            </a:lvl1pPr>
            <a:lvl2pPr>
              <a:buClr>
                <a:srgbClr val="981E32"/>
              </a:buClr>
              <a:buSzPct val="120000"/>
              <a:defRPr/>
            </a:lvl2pPr>
            <a:lvl3pPr>
              <a:buClr>
                <a:srgbClr val="981E32"/>
              </a:buClr>
              <a:buSzPct val="120000"/>
              <a:defRPr b="0"/>
            </a:lvl3pPr>
            <a:lvl4pPr>
              <a:buClr>
                <a:srgbClr val="981E32"/>
              </a:buClr>
              <a:buSzPct val="120000"/>
              <a:defRPr/>
            </a:lvl4pPr>
            <a:lvl5pPr>
              <a:buClr>
                <a:srgbClr val="981E32"/>
              </a:buCl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50323793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6" name="Content Placeholder 15"/>
          <p:cNvSpPr>
            <a:spLocks noGrp="1"/>
          </p:cNvSpPr>
          <p:nvPr>
            <p:ph sz="quarter" idx="14"/>
          </p:nvPr>
        </p:nvSpPr>
        <p:spPr>
          <a:xfrm>
            <a:off x="457200" y="1243584"/>
            <a:ext cx="3886200" cy="5065522"/>
          </a:xfrm>
        </p:spPr>
        <p:txBody>
          <a:bodyPr/>
          <a:lstStyle>
            <a:lvl1pPr>
              <a:buClr>
                <a:srgbClr val="981E32"/>
              </a:buClr>
              <a:defRPr/>
            </a:lvl1pPr>
            <a:lvl2pPr>
              <a:buClr>
                <a:srgbClr val="981E32"/>
              </a:buClr>
              <a:buSzPct val="120000"/>
              <a:defRPr/>
            </a:lvl2pPr>
            <a:lvl3pPr>
              <a:buClr>
                <a:srgbClr val="981E32"/>
              </a:buClr>
              <a:buSzPct val="120000"/>
              <a:defRPr/>
            </a:lvl3pPr>
            <a:lvl4pPr>
              <a:buClr>
                <a:srgbClr val="981E32"/>
              </a:buClr>
              <a:buSzPct val="120000"/>
              <a:defRPr/>
            </a:lvl4pPr>
            <a:lvl5pPr>
              <a:buClr>
                <a:srgbClr val="981E32"/>
              </a:buCl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1" name="Content Placeholder 15"/>
          <p:cNvSpPr>
            <a:spLocks noGrp="1"/>
          </p:cNvSpPr>
          <p:nvPr>
            <p:ph sz="quarter" idx="15"/>
          </p:nvPr>
        </p:nvSpPr>
        <p:spPr>
          <a:xfrm>
            <a:off x="4648200" y="1252729"/>
            <a:ext cx="3886200" cy="5065522"/>
          </a:xfrm>
        </p:spPr>
        <p:txBody>
          <a:bodyPr/>
          <a:lstStyle>
            <a:lvl1pPr>
              <a:buClr>
                <a:srgbClr val="981E32"/>
              </a:buClr>
              <a:defRPr/>
            </a:lvl1pPr>
            <a:lvl2pPr>
              <a:buClr>
                <a:srgbClr val="981E32"/>
              </a:buClr>
              <a:buSzPct val="120000"/>
              <a:defRPr/>
            </a:lvl2pPr>
            <a:lvl3pPr>
              <a:buClr>
                <a:srgbClr val="981E32"/>
              </a:buClr>
              <a:buSzPct val="120000"/>
              <a:defRPr/>
            </a:lvl3pPr>
            <a:lvl4pPr>
              <a:buClr>
                <a:srgbClr val="981E32"/>
              </a:buClr>
              <a:buSzPct val="120000"/>
              <a:defRPr/>
            </a:lvl4pPr>
            <a:lvl5pPr>
              <a:buClr>
                <a:srgbClr val="981E32"/>
              </a:buCl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503237934"/>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line headlin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5" name="Picture Placeholder 4"/>
          <p:cNvSpPr>
            <a:spLocks noGrp="1"/>
          </p:cNvSpPr>
          <p:nvPr>
            <p:ph type="pic" sz="quarter" idx="15"/>
          </p:nvPr>
        </p:nvSpPr>
        <p:spPr>
          <a:xfrm>
            <a:off x="3646488" y="1252728"/>
            <a:ext cx="2442340" cy="2481072"/>
          </a:xfrm>
        </p:spPr>
        <p:txBody>
          <a:bodyPr/>
          <a:lstStyle/>
          <a:p>
            <a:r>
              <a:rPr lang="en-US" dirty="0" smtClean="0"/>
              <a:t>Click icon to add picture</a:t>
            </a:r>
            <a:endParaRPr lang="en-CA" dirty="0"/>
          </a:p>
        </p:txBody>
      </p:sp>
      <p:sp>
        <p:nvSpPr>
          <p:cNvPr id="11" name="Picture Placeholder 4"/>
          <p:cNvSpPr>
            <a:spLocks noGrp="1"/>
          </p:cNvSpPr>
          <p:nvPr>
            <p:ph type="pic" sz="quarter" idx="16"/>
          </p:nvPr>
        </p:nvSpPr>
        <p:spPr>
          <a:xfrm>
            <a:off x="3646488" y="3886200"/>
            <a:ext cx="2442340" cy="2432050"/>
          </a:xfrm>
        </p:spPr>
        <p:txBody>
          <a:bodyPr/>
          <a:lstStyle/>
          <a:p>
            <a:r>
              <a:rPr lang="en-US" dirty="0" smtClean="0"/>
              <a:t>Click icon to add picture</a:t>
            </a:r>
            <a:endParaRPr lang="en-CA" dirty="0"/>
          </a:p>
        </p:txBody>
      </p:sp>
      <p:sp>
        <p:nvSpPr>
          <p:cNvPr id="13" name="Picture Placeholder 4"/>
          <p:cNvSpPr>
            <a:spLocks noGrp="1"/>
          </p:cNvSpPr>
          <p:nvPr>
            <p:ph type="pic" sz="quarter" idx="17"/>
          </p:nvPr>
        </p:nvSpPr>
        <p:spPr>
          <a:xfrm>
            <a:off x="6242954" y="1243584"/>
            <a:ext cx="2442340" cy="5065522"/>
          </a:xfrm>
        </p:spPr>
        <p:txBody>
          <a:bodyPr/>
          <a:lstStyle/>
          <a:p>
            <a:r>
              <a:rPr lang="en-US" dirty="0" smtClean="0"/>
              <a:t>Click icon to add picture</a:t>
            </a:r>
            <a:endParaRPr lang="en-CA" dirty="0"/>
          </a:p>
        </p:txBody>
      </p:sp>
      <p:sp>
        <p:nvSpPr>
          <p:cNvPr id="3" name="Content Placeholder 2"/>
          <p:cNvSpPr>
            <a:spLocks noGrp="1"/>
          </p:cNvSpPr>
          <p:nvPr>
            <p:ph sz="quarter" idx="18"/>
          </p:nvPr>
        </p:nvSpPr>
        <p:spPr>
          <a:xfrm>
            <a:off x="457200" y="1243584"/>
            <a:ext cx="3013075" cy="5065522"/>
          </a:xfrm>
        </p:spPr>
        <p:txBody>
          <a:bodyPr/>
          <a:lstStyle>
            <a:lvl2pPr>
              <a:buSzPct val="120000"/>
              <a:defRPr/>
            </a:lvl2pPr>
            <a:lvl3pPr>
              <a:buSzPct val="120000"/>
              <a:defRPr/>
            </a:lvl3pPr>
            <a:lvl4pPr>
              <a:buSzPct val="120000"/>
              <a:defRPr/>
            </a:lvl4pPr>
            <a:lvl5pP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266964617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Chart on righ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3" name="Chart Placeholder 2"/>
          <p:cNvSpPr>
            <a:spLocks noGrp="1"/>
          </p:cNvSpPr>
          <p:nvPr>
            <p:ph type="chart" sz="quarter" idx="15"/>
          </p:nvPr>
        </p:nvSpPr>
        <p:spPr>
          <a:xfrm>
            <a:off x="6007100" y="1243584"/>
            <a:ext cx="2667000" cy="5065522"/>
          </a:xfrm>
        </p:spPr>
        <p:txBody>
          <a:bodyPr/>
          <a:lstStyle/>
          <a:p>
            <a:r>
              <a:rPr lang="en-US" smtClean="0"/>
              <a:t>Click icon to add chart</a:t>
            </a:r>
            <a:endParaRPr lang="en-CA" dirty="0"/>
          </a:p>
        </p:txBody>
      </p:sp>
      <p:sp>
        <p:nvSpPr>
          <p:cNvPr id="5" name="Content Placeholder 4"/>
          <p:cNvSpPr>
            <a:spLocks noGrp="1"/>
          </p:cNvSpPr>
          <p:nvPr>
            <p:ph sz="quarter" idx="16"/>
          </p:nvPr>
        </p:nvSpPr>
        <p:spPr>
          <a:xfrm>
            <a:off x="457200" y="1243584"/>
            <a:ext cx="5484812" cy="5065522"/>
          </a:xfrm>
        </p:spPr>
        <p:txBody>
          <a:bodyPr/>
          <a:lstStyle>
            <a:lvl2pPr>
              <a:buSzPct val="120000"/>
              <a:defRPr/>
            </a:lvl2pPr>
            <a:lvl3pPr>
              <a:buSzPct val="120000"/>
              <a:defRPr/>
            </a:lvl3pPr>
            <a:lvl4pPr>
              <a:buSzPct val="120000"/>
              <a:defRPr/>
            </a:lvl4pPr>
            <a:lvl5pP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595472486"/>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0" y="0"/>
            <a:ext cx="9144000" cy="6858000"/>
          </a:xfrm>
        </p:spPr>
        <p:txBody>
          <a:bodyPr lIns="432000"/>
          <a:lstStyle>
            <a:lvl1pPr>
              <a:defRPr b="1" baseline="0">
                <a:solidFill>
                  <a:srgbClr val="FF0000"/>
                </a:solidFill>
              </a:defRPr>
            </a:lvl1pPr>
          </a:lstStyle>
          <a:p>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***INSTRUCTIONS ON HOW TO APPLY IMAGE MASKING TO SLIDE LAYOUT***</a:t>
            </a:r>
            <a:br>
              <a:rPr lang="en-CA" dirty="0" smtClean="0"/>
            </a:br>
            <a:r>
              <a:rPr lang="en-CA" dirty="0" smtClean="0"/>
              <a:t>STEP 1: Click icon to insert image</a:t>
            </a:r>
            <a:br>
              <a:rPr lang="en-CA" dirty="0" smtClean="0"/>
            </a:br>
            <a:r>
              <a:rPr lang="en-CA" dirty="0" smtClean="0"/>
              <a:t>STEP 2: Once image is inserted, right-click image, and choose ‘Send to Back’</a:t>
            </a:r>
          </a:p>
        </p:txBody>
      </p:sp>
      <p:sp>
        <p:nvSpPr>
          <p:cNvPr id="4" name="Title 3"/>
          <p:cNvSpPr>
            <a:spLocks noGrp="1"/>
          </p:cNvSpPr>
          <p:nvPr>
            <p:ph type="title"/>
          </p:nvPr>
        </p:nvSpPr>
        <p:spPr/>
        <p:txBody>
          <a:bodyPr/>
          <a:lstStyle/>
          <a:p>
            <a:r>
              <a:rPr lang="en-US" smtClean="0"/>
              <a:t>Click to edit Master title style</a:t>
            </a:r>
            <a:endParaRPr lang="en-CA" dirty="0"/>
          </a:p>
        </p:txBody>
      </p:sp>
    </p:spTree>
    <p:extLst>
      <p:ext uri="{BB962C8B-B14F-4D97-AF65-F5344CB8AC3E}">
        <p14:creationId xmlns:p14="http://schemas.microsoft.com/office/powerpoint/2010/main" val="127691664"/>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1822" y="129091"/>
            <a:ext cx="8103570" cy="753033"/>
          </a:xfrm>
          <a:prstGeom prst="rect">
            <a:avLst/>
          </a:prstGeom>
        </p:spPr>
        <p:txBody>
          <a:bodyPr vert="horz" lIns="0" tIns="0" rIns="0" bIns="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43584"/>
            <a:ext cx="8109919" cy="50292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566150" y="6318251"/>
            <a:ext cx="318932" cy="539750"/>
          </a:xfrm>
          <a:prstGeom prst="rect">
            <a:avLst/>
          </a:prstGeom>
        </p:spPr>
        <p:txBody>
          <a:bodyPr vert="horz" lIns="72000" tIns="57600" rIns="72000" bIns="45720" rtlCol="0" anchor="ctr"/>
          <a:lstStyle>
            <a:lvl1pPr algn="l">
              <a:defRPr sz="1100" b="0">
                <a:solidFill>
                  <a:schemeClr val="tx1"/>
                </a:solidFill>
                <a:latin typeface="Arial" pitchFamily="34" charset="0"/>
                <a:cs typeface="Arial" pitchFamily="34" charset="0"/>
              </a:defRPr>
            </a:lvl1pPr>
          </a:lstStyle>
          <a:p>
            <a:fld id="{5BD36294-2849-48A8-8531-5354CF3095D2}" type="slidenum">
              <a:rPr lang="en-US" smtClean="0"/>
              <a:pPr/>
              <a:t>‹#›</a:t>
            </a:fld>
            <a:endParaRPr lang="en-US" dirty="0"/>
          </a:p>
        </p:txBody>
      </p:sp>
    </p:spTree>
    <p:extLst>
      <p:ext uri="{BB962C8B-B14F-4D97-AF65-F5344CB8AC3E}">
        <p14:creationId xmlns:p14="http://schemas.microsoft.com/office/powerpoint/2010/main" val="481531331"/>
      </p:ext>
    </p:extLst>
  </p:cSld>
  <p:clrMap bg1="lt1" tx1="dk1" bg2="lt2" tx2="dk2" accent1="accent1" accent2="accent2" accent3="accent3" accent4="accent4" accent5="accent5" accent6="accent6" hlink="hlink" folHlink="folHlink"/>
  <p:sldLayoutIdLst>
    <p:sldLayoutId id="2147483649" r:id="rId1"/>
    <p:sldLayoutId id="2147483670" r:id="rId2"/>
    <p:sldLayoutId id="2147483674" r:id="rId3"/>
    <p:sldLayoutId id="2147483671" r:id="rId4"/>
    <p:sldLayoutId id="2147483672" r:id="rId5"/>
    <p:sldLayoutId id="2147483673" r:id="rId6"/>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2400" b="1" kern="1200">
          <a:solidFill>
            <a:schemeClr val="bg2"/>
          </a:solidFill>
          <a:latin typeface="Arial" pitchFamily="34" charset="0"/>
          <a:ea typeface="+mj-ea"/>
          <a:cs typeface="Arial" pitchFamily="34" charset="0"/>
        </a:defRPr>
      </a:lvl1pPr>
    </p:titleStyle>
    <p:bodyStyle>
      <a:lvl1pPr marL="0" indent="0" algn="l" defTabSz="914400" rtl="0" eaLnBrk="1" latinLnBrk="0" hangingPunct="1">
        <a:lnSpc>
          <a:spcPct val="120000"/>
        </a:lnSpc>
        <a:spcBef>
          <a:spcPts val="0"/>
        </a:spcBef>
        <a:spcAft>
          <a:spcPts val="300"/>
        </a:spcAft>
        <a:buClr>
          <a:schemeClr val="tx1"/>
        </a:buClr>
        <a:buFont typeface="Arial" pitchFamily="34" charset="0"/>
        <a:buNone/>
        <a:defRPr sz="2400" b="0" kern="1200" baseline="0">
          <a:solidFill>
            <a:schemeClr val="tx1"/>
          </a:solidFill>
          <a:latin typeface="Arial" pitchFamily="34" charset="0"/>
          <a:ea typeface="+mn-ea"/>
          <a:cs typeface="Arial" pitchFamily="34" charset="0"/>
        </a:defRPr>
      </a:lvl1pPr>
      <a:lvl2pPr marL="457200" indent="-223838" algn="l" defTabSz="914400" rtl="0" eaLnBrk="1" latinLnBrk="0" hangingPunct="1">
        <a:lnSpc>
          <a:spcPct val="120000"/>
        </a:lnSpc>
        <a:spcBef>
          <a:spcPts val="0"/>
        </a:spcBef>
        <a:spcAft>
          <a:spcPts val="0"/>
        </a:spcAft>
        <a:buClr>
          <a:schemeClr val="bg2"/>
        </a:buClr>
        <a:buSzPct val="120000"/>
        <a:buFont typeface="Arial" pitchFamily="34" charset="0"/>
        <a:buChar char="•"/>
        <a:defRPr sz="2200" kern="1200">
          <a:solidFill>
            <a:schemeClr val="tx1"/>
          </a:solidFill>
          <a:latin typeface="Arial" pitchFamily="34" charset="0"/>
          <a:ea typeface="+mn-ea"/>
          <a:cs typeface="Arial" pitchFamily="34" charset="0"/>
        </a:defRPr>
      </a:lvl2pPr>
      <a:lvl3pPr marL="690563" indent="-233363" algn="l" defTabSz="914400" rtl="0" eaLnBrk="1" latinLnBrk="0" hangingPunct="1">
        <a:lnSpc>
          <a:spcPct val="120000"/>
        </a:lnSpc>
        <a:spcBef>
          <a:spcPts val="0"/>
        </a:spcBef>
        <a:buClr>
          <a:schemeClr val="bg2"/>
        </a:buClr>
        <a:buSzPct val="120000"/>
        <a:buFont typeface="Arial" pitchFamily="34" charset="0"/>
        <a:buChar char="-"/>
        <a:defRPr sz="2000" kern="1200">
          <a:solidFill>
            <a:schemeClr val="tx1"/>
          </a:solidFill>
          <a:latin typeface="Arial" pitchFamily="34" charset="0"/>
          <a:ea typeface="+mn-ea"/>
          <a:cs typeface="Arial" pitchFamily="34" charset="0"/>
        </a:defRPr>
      </a:lvl3pPr>
      <a:lvl4pPr marL="914400" indent="-223838" algn="l" defTabSz="914400" rtl="0" eaLnBrk="1" latinLnBrk="0" hangingPunct="1">
        <a:lnSpc>
          <a:spcPct val="120000"/>
        </a:lnSpc>
        <a:spcBef>
          <a:spcPts val="0"/>
        </a:spcBef>
        <a:buClr>
          <a:schemeClr val="bg2"/>
        </a:buClr>
        <a:buSzPct val="120000"/>
        <a:buFont typeface="Arial" pitchFamily="34" charset="0"/>
        <a:buChar char="•"/>
        <a:defRPr sz="1800" kern="1200">
          <a:solidFill>
            <a:schemeClr val="tx1"/>
          </a:solidFill>
          <a:latin typeface="Arial" pitchFamily="34" charset="0"/>
          <a:ea typeface="+mn-ea"/>
          <a:cs typeface="Arial" pitchFamily="34" charset="0"/>
        </a:defRPr>
      </a:lvl4pPr>
      <a:lvl5pPr marL="1147763" indent="-233363" algn="l" defTabSz="914400" rtl="0" eaLnBrk="1" latinLnBrk="0" hangingPunct="1">
        <a:lnSpc>
          <a:spcPct val="120000"/>
        </a:lnSpc>
        <a:spcBef>
          <a:spcPts val="0"/>
        </a:spcBef>
        <a:buClr>
          <a:schemeClr val="bg2"/>
        </a:buClr>
        <a:buSzPct val="12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Requirements_Management" TargetMode="External"/><Relationship Id="rId4" Type="http://schemas.openxmlformats.org/officeDocument/2006/relationships/hyperlink" Target="http://en.wikipedia.org/wiki/Schedule_(project_management)" TargetMode="External"/><Relationship Id="rId5" Type="http://schemas.openxmlformats.org/officeDocument/2006/relationships/hyperlink" Target="http://en.wikipedia.org/wiki/Finance" TargetMode="External"/><Relationship Id="rId6" Type="http://schemas.openxmlformats.org/officeDocument/2006/relationships/hyperlink" Target="http://en.wikipedia.org/wiki/Quality_Management" TargetMode="External"/><Relationship Id="rId7" Type="http://schemas.openxmlformats.org/officeDocument/2006/relationships/hyperlink" Target="http://en.wikipedia.org/wiki/Resource_Management" TargetMode="External"/><Relationship Id="rId8" Type="http://schemas.openxmlformats.org/officeDocument/2006/relationships/hyperlink" Target="http://en.wikipedia.org/wiki/Risk_Management" TargetMode="External"/><Relationship Id="rId9" Type="http://schemas.openxmlformats.org/officeDocument/2006/relationships/hyperlink" Target="http://en.wikipedia.org/w/index.php?title=Procurement_Management&amp;action=edit&amp;redlink=1" TargetMode="External"/><Relationship Id="rId1" Type="http://schemas.openxmlformats.org/officeDocument/2006/relationships/slideLayout" Target="../slideLayouts/slideLayout2.xml"/><Relationship Id="rId2" Type="http://schemas.openxmlformats.org/officeDocument/2006/relationships/hyperlink" Target="http://en.wikipedia.org/wiki/Scope_Manageme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74613" y="1143000"/>
            <a:ext cx="8008937" cy="2246313"/>
          </a:xfrm>
        </p:spPr>
        <p:txBody>
          <a:bodyPr/>
          <a:lstStyle/>
          <a:p>
            <a:r>
              <a:rPr lang="en-CA" sz="4000" dirty="0" smtClean="0"/>
              <a:t>HPS </a:t>
            </a:r>
            <a:r>
              <a:rPr lang="en-CA" sz="4000" dirty="0" smtClean="0"/>
              <a:t>Budget and Schedule</a:t>
            </a:r>
            <a:endParaRPr lang="en-CA" sz="4000" dirty="0"/>
          </a:p>
        </p:txBody>
      </p:sp>
      <p:sp>
        <p:nvSpPr>
          <p:cNvPr id="6" name="Subtitle 5"/>
          <p:cNvSpPr>
            <a:spLocks noGrp="1"/>
          </p:cNvSpPr>
          <p:nvPr>
            <p:ph type="subTitle" idx="1"/>
          </p:nvPr>
        </p:nvSpPr>
        <p:spPr>
          <a:xfrm>
            <a:off x="218547" y="4010236"/>
            <a:ext cx="7989887" cy="2187702"/>
          </a:xfrm>
        </p:spPr>
        <p:txBody>
          <a:bodyPr/>
          <a:lstStyle/>
          <a:p>
            <a:r>
              <a:rPr lang="en-CA" dirty="0" smtClean="0"/>
              <a:t>Marco Oriunno, June 4-6, 2013</a:t>
            </a:r>
            <a:endParaRPr lang="en-CA" dirty="0"/>
          </a:p>
        </p:txBody>
      </p:sp>
      <p:sp>
        <p:nvSpPr>
          <p:cNvPr id="5" name="Text Placeholder 4"/>
          <p:cNvSpPr>
            <a:spLocks noGrp="1"/>
          </p:cNvSpPr>
          <p:nvPr>
            <p:ph type="body" sz="quarter" idx="11"/>
          </p:nvPr>
        </p:nvSpPr>
        <p:spPr>
          <a:xfrm>
            <a:off x="379414" y="3361436"/>
            <a:ext cx="5928254" cy="635889"/>
          </a:xfrm>
        </p:spPr>
        <p:txBody>
          <a:bodyPr/>
          <a:lstStyle/>
          <a:p>
            <a:r>
              <a:rPr lang="en-CA" sz="2800" dirty="0" smtClean="0"/>
              <a:t>HPS Collaboration Meeting, JLAB</a:t>
            </a:r>
            <a:endParaRPr lang="en-CA" sz="2800" dirty="0"/>
          </a:p>
        </p:txBody>
      </p:sp>
      <p:sp>
        <p:nvSpPr>
          <p:cNvPr id="3" name="TextBox 2"/>
          <p:cNvSpPr txBox="1"/>
          <p:nvPr/>
        </p:nvSpPr>
        <p:spPr>
          <a:xfrm>
            <a:off x="3724102" y="6658502"/>
            <a:ext cx="184666" cy="369332"/>
          </a:xfrm>
          <a:prstGeom prst="rect">
            <a:avLst/>
          </a:prstGeom>
          <a:noFill/>
        </p:spPr>
        <p:txBody>
          <a:bodyPr wrap="none" rtlCol="0">
            <a:spAutoFit/>
          </a:bodyPr>
          <a:lstStyle/>
          <a:p>
            <a:endParaRPr lang="en-US" dirty="0"/>
          </a:p>
        </p:txBody>
      </p:sp>
      <p:pic>
        <p:nvPicPr>
          <p:cNvPr id="1026" name="Picture 2" descr="https://confluence.slac.stanford.edu/download/attachments/84248492/hpsg?version=10&amp;modificationDate=13395547280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7600" y="0"/>
            <a:ext cx="2946400" cy="1473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7000"/>
            <a:ext cx="5574205"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7762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10</a:t>
            </a:fld>
            <a:endParaRPr lang="en-US" dirty="0"/>
          </a:p>
        </p:txBody>
      </p:sp>
      <p:sp>
        <p:nvSpPr>
          <p:cNvPr id="3" name="Title 2"/>
          <p:cNvSpPr>
            <a:spLocks noGrp="1"/>
          </p:cNvSpPr>
          <p:nvPr>
            <p:ph type="title"/>
          </p:nvPr>
        </p:nvSpPr>
        <p:spPr/>
        <p:txBody>
          <a:bodyPr/>
          <a:lstStyle/>
          <a:p>
            <a:r>
              <a:rPr lang="en-US" dirty="0" smtClean="0"/>
              <a:t>Schedule – SVT Mechanics</a:t>
            </a:r>
            <a:endParaRPr lang="en-US" dirty="0"/>
          </a:p>
        </p:txBody>
      </p:sp>
      <p:sp>
        <p:nvSpPr>
          <p:cNvPr id="7" name="Rectangle 6"/>
          <p:cNvSpPr/>
          <p:nvPr/>
        </p:nvSpPr>
        <p:spPr>
          <a:xfrm>
            <a:off x="331034" y="1104054"/>
            <a:ext cx="7052926" cy="1815882"/>
          </a:xfrm>
          <a:prstGeom prst="rect">
            <a:avLst/>
          </a:prstGeom>
        </p:spPr>
        <p:txBody>
          <a:bodyPr wrap="square">
            <a:spAutoFit/>
          </a:bodyPr>
          <a:lstStyle/>
          <a:p>
            <a:r>
              <a:rPr lang="en-US" sz="1600" dirty="0" err="1" smtClean="0"/>
              <a:t>Milestones&amp;Reviews</a:t>
            </a:r>
            <a:endParaRPr lang="en-US" sz="1600" dirty="0" smtClean="0"/>
          </a:p>
          <a:p>
            <a:r>
              <a:rPr lang="en-US" sz="1600" dirty="0" smtClean="0"/>
              <a:t>	SVT </a:t>
            </a:r>
            <a:r>
              <a:rPr lang="en-US" sz="1600" dirty="0"/>
              <a:t>returns from </a:t>
            </a:r>
            <a:r>
              <a:rPr lang="en-US" sz="1600" dirty="0" err="1" smtClean="0"/>
              <a:t>Jlab</a:t>
            </a:r>
            <a:r>
              <a:rPr lang="en-US" sz="1600" dirty="0" smtClean="0"/>
              <a:t>		Feb.’13</a:t>
            </a:r>
            <a:endParaRPr lang="en-US" sz="1600" dirty="0"/>
          </a:p>
          <a:p>
            <a:r>
              <a:rPr lang="en-US" sz="1600" dirty="0" smtClean="0"/>
              <a:t>	SVT </a:t>
            </a:r>
            <a:r>
              <a:rPr lang="en-US" sz="1600" dirty="0"/>
              <a:t>Engineering Design </a:t>
            </a:r>
            <a:r>
              <a:rPr lang="en-US" sz="1600" dirty="0" smtClean="0"/>
              <a:t>Review	Jul.’13</a:t>
            </a:r>
            <a:endParaRPr lang="en-US" sz="1600" dirty="0"/>
          </a:p>
          <a:p>
            <a:r>
              <a:rPr lang="en-US" sz="1600" dirty="0" smtClean="0"/>
              <a:t>	Layer </a:t>
            </a:r>
            <a:r>
              <a:rPr lang="en-US" sz="1600" dirty="0"/>
              <a:t>1-3 </a:t>
            </a:r>
            <a:r>
              <a:rPr lang="en-US" sz="1600" dirty="0" smtClean="0"/>
              <a:t>Ready			Mar.’14</a:t>
            </a:r>
            <a:endParaRPr lang="en-US" sz="1600" dirty="0"/>
          </a:p>
          <a:p>
            <a:r>
              <a:rPr lang="en-US" sz="1600" dirty="0" smtClean="0"/>
              <a:t>	Layer </a:t>
            </a:r>
            <a:r>
              <a:rPr lang="en-US" sz="1600" dirty="0"/>
              <a:t>4-6 </a:t>
            </a:r>
            <a:r>
              <a:rPr lang="en-US" sz="1600" dirty="0" smtClean="0"/>
              <a:t>Ready			Apr.’14</a:t>
            </a:r>
            <a:endParaRPr lang="en-US" sz="1600" dirty="0"/>
          </a:p>
          <a:p>
            <a:r>
              <a:rPr lang="en-US" sz="1600" dirty="0" smtClean="0"/>
              <a:t>	SVT Ready for Shipment		Jun.’14</a:t>
            </a:r>
            <a:endParaRPr lang="en-US" sz="1600" dirty="0"/>
          </a:p>
          <a:p>
            <a:r>
              <a:rPr lang="en-US" sz="1600" dirty="0" smtClean="0"/>
              <a:t>	SVT </a:t>
            </a:r>
            <a:r>
              <a:rPr lang="en-US" sz="1600" dirty="0"/>
              <a:t>Ready For </a:t>
            </a:r>
            <a:r>
              <a:rPr lang="en-US" sz="1600" dirty="0" smtClean="0"/>
              <a:t>Installation 		Aug.’14</a:t>
            </a:r>
            <a:endParaRPr lang="en-US" sz="1600" dirty="0"/>
          </a:p>
        </p:txBody>
      </p:sp>
      <p:sp>
        <p:nvSpPr>
          <p:cNvPr id="15" name="Chevron 14"/>
          <p:cNvSpPr/>
          <p:nvPr/>
        </p:nvSpPr>
        <p:spPr>
          <a:xfrm>
            <a:off x="1508280" y="5635364"/>
            <a:ext cx="4438430" cy="652409"/>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16" name="Chevron 15"/>
          <p:cNvSpPr/>
          <p:nvPr/>
        </p:nvSpPr>
        <p:spPr>
          <a:xfrm>
            <a:off x="5951848" y="5638774"/>
            <a:ext cx="1592495" cy="652409"/>
          </a:xfrm>
          <a:prstGeom prst="chevr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Testing</a:t>
            </a:r>
            <a:endParaRPr lang="en-US" dirty="0">
              <a:solidFill>
                <a:schemeClr val="tx1"/>
              </a:solidFill>
            </a:endParaRPr>
          </a:p>
        </p:txBody>
      </p:sp>
      <p:sp>
        <p:nvSpPr>
          <p:cNvPr id="18" name="TextBox 17"/>
          <p:cNvSpPr txBox="1"/>
          <p:nvPr/>
        </p:nvSpPr>
        <p:spPr>
          <a:xfrm>
            <a:off x="5335398" y="6354567"/>
            <a:ext cx="902876" cy="369332"/>
          </a:xfrm>
          <a:prstGeom prst="rect">
            <a:avLst/>
          </a:prstGeom>
          <a:noFill/>
        </p:spPr>
        <p:txBody>
          <a:bodyPr wrap="none" rtlCol="0">
            <a:spAutoFit/>
          </a:bodyPr>
          <a:lstStyle/>
          <a:p>
            <a:r>
              <a:rPr lang="en-US" dirty="0" smtClean="0"/>
              <a:t>Apr.’14</a:t>
            </a:r>
            <a:endParaRPr lang="en-US" dirty="0"/>
          </a:p>
        </p:txBody>
      </p:sp>
      <p:sp>
        <p:nvSpPr>
          <p:cNvPr id="20" name="TextBox 19"/>
          <p:cNvSpPr txBox="1"/>
          <p:nvPr/>
        </p:nvSpPr>
        <p:spPr>
          <a:xfrm>
            <a:off x="1188063" y="6364841"/>
            <a:ext cx="941348" cy="369332"/>
          </a:xfrm>
          <a:prstGeom prst="rect">
            <a:avLst/>
          </a:prstGeom>
          <a:noFill/>
        </p:spPr>
        <p:txBody>
          <a:bodyPr wrap="none" rtlCol="0">
            <a:spAutoFit/>
          </a:bodyPr>
          <a:lstStyle/>
          <a:p>
            <a:r>
              <a:rPr lang="en-US" dirty="0" smtClean="0"/>
              <a:t>Mar.’13</a:t>
            </a:r>
            <a:endParaRPr lang="en-US" dirty="0"/>
          </a:p>
        </p:txBody>
      </p:sp>
      <p:sp>
        <p:nvSpPr>
          <p:cNvPr id="21" name="TextBox 20"/>
          <p:cNvSpPr txBox="1"/>
          <p:nvPr/>
        </p:nvSpPr>
        <p:spPr>
          <a:xfrm>
            <a:off x="6900495" y="6322301"/>
            <a:ext cx="966931" cy="369332"/>
          </a:xfrm>
          <a:prstGeom prst="rect">
            <a:avLst/>
          </a:prstGeom>
          <a:noFill/>
        </p:spPr>
        <p:txBody>
          <a:bodyPr wrap="none" rtlCol="0">
            <a:spAutoFit/>
          </a:bodyPr>
          <a:lstStyle/>
          <a:p>
            <a:r>
              <a:rPr lang="en-US" dirty="0" smtClean="0"/>
              <a:t>Aug.’14</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5" y="2919936"/>
            <a:ext cx="9144000" cy="2659850"/>
          </a:xfrm>
          <a:prstGeom prst="rect">
            <a:avLst/>
          </a:prstGeom>
        </p:spPr>
      </p:pic>
    </p:spTree>
    <p:extLst>
      <p:ext uri="{BB962C8B-B14F-4D97-AF65-F5344CB8AC3E}">
        <p14:creationId xmlns:p14="http://schemas.microsoft.com/office/powerpoint/2010/main" val="10436843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11</a:t>
            </a:fld>
            <a:endParaRPr lang="en-US" dirty="0"/>
          </a:p>
        </p:txBody>
      </p:sp>
      <p:sp>
        <p:nvSpPr>
          <p:cNvPr id="3" name="Title 2"/>
          <p:cNvSpPr>
            <a:spLocks noGrp="1"/>
          </p:cNvSpPr>
          <p:nvPr>
            <p:ph type="title"/>
          </p:nvPr>
        </p:nvSpPr>
        <p:spPr/>
        <p:txBody>
          <a:bodyPr/>
          <a:lstStyle/>
          <a:p>
            <a:r>
              <a:rPr lang="en-US" dirty="0" smtClean="0"/>
              <a:t>Schedule – SVT DAQ</a:t>
            </a:r>
            <a:endParaRPr lang="en-US" dirty="0"/>
          </a:p>
        </p:txBody>
      </p:sp>
      <p:sp>
        <p:nvSpPr>
          <p:cNvPr id="7" name="Rectangle 6"/>
          <p:cNvSpPr/>
          <p:nvPr/>
        </p:nvSpPr>
        <p:spPr>
          <a:xfrm>
            <a:off x="775981" y="1285861"/>
            <a:ext cx="6564904" cy="1231106"/>
          </a:xfrm>
          <a:prstGeom prst="rect">
            <a:avLst/>
          </a:prstGeom>
        </p:spPr>
        <p:txBody>
          <a:bodyPr wrap="square">
            <a:spAutoFit/>
          </a:bodyPr>
          <a:lstStyle/>
          <a:p>
            <a:r>
              <a:rPr lang="en-US" dirty="0" err="1" smtClean="0"/>
              <a:t>Milestones&amp;Reviews</a:t>
            </a:r>
            <a:endParaRPr lang="en-US" dirty="0" smtClean="0"/>
          </a:p>
          <a:p>
            <a:r>
              <a:rPr lang="en-US" sz="1400" dirty="0" smtClean="0"/>
              <a:t>	FE </a:t>
            </a:r>
            <a:r>
              <a:rPr lang="en-US" sz="1400" dirty="0"/>
              <a:t>board tested w/ </a:t>
            </a:r>
            <a:r>
              <a:rPr lang="en-US" sz="1400" dirty="0" smtClean="0"/>
              <a:t>hybrid	28-Aug-13</a:t>
            </a:r>
            <a:endParaRPr lang="en-US" sz="1400" dirty="0"/>
          </a:p>
          <a:p>
            <a:r>
              <a:rPr lang="en-US" sz="1400" dirty="0" smtClean="0"/>
              <a:t>	Flange </a:t>
            </a:r>
            <a:r>
              <a:rPr lang="en-US" sz="1400" dirty="0"/>
              <a:t>DAQ </a:t>
            </a:r>
            <a:r>
              <a:rPr lang="en-US" sz="1400" dirty="0" smtClean="0"/>
              <a:t>tested		10-Jan-14</a:t>
            </a:r>
            <a:endParaRPr lang="en-US" sz="1400" dirty="0"/>
          </a:p>
          <a:p>
            <a:r>
              <a:rPr lang="en-US" sz="1400" dirty="0" smtClean="0"/>
              <a:t>	DAQ </a:t>
            </a:r>
            <a:r>
              <a:rPr lang="en-US" sz="1400" dirty="0"/>
              <a:t>full system </a:t>
            </a:r>
            <a:r>
              <a:rPr lang="en-US" sz="1400" dirty="0" smtClean="0"/>
              <a:t>Test		2-Jun-14</a:t>
            </a:r>
            <a:endParaRPr lang="en-US" sz="1400" dirty="0"/>
          </a:p>
          <a:p>
            <a:r>
              <a:rPr lang="en-US" sz="1400" dirty="0" smtClean="0"/>
              <a:t>	Single </a:t>
            </a:r>
            <a:r>
              <a:rPr lang="en-US" sz="1400" dirty="0"/>
              <a:t>hybrid </a:t>
            </a:r>
            <a:r>
              <a:rPr lang="en-US" sz="1400" dirty="0" err="1" smtClean="0"/>
              <a:t>qualication</a:t>
            </a:r>
            <a:r>
              <a:rPr lang="en-US" sz="1400" dirty="0"/>
              <a:t>	</a:t>
            </a:r>
            <a:r>
              <a:rPr lang="en-US" sz="1400" dirty="0" smtClean="0"/>
              <a:t>28-Aug-13</a:t>
            </a:r>
            <a:endParaRPr lang="en-US" sz="1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0743"/>
            <a:ext cx="9144000" cy="2351314"/>
          </a:xfrm>
          <a:prstGeom prst="rect">
            <a:avLst/>
          </a:prstGeom>
        </p:spPr>
      </p:pic>
      <p:sp>
        <p:nvSpPr>
          <p:cNvPr id="10" name="Chevron 9"/>
          <p:cNvSpPr/>
          <p:nvPr/>
        </p:nvSpPr>
        <p:spPr>
          <a:xfrm>
            <a:off x="1508280" y="5635364"/>
            <a:ext cx="4438430" cy="652409"/>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11" name="Chevron 10"/>
          <p:cNvSpPr/>
          <p:nvPr/>
        </p:nvSpPr>
        <p:spPr>
          <a:xfrm>
            <a:off x="5951848" y="5638774"/>
            <a:ext cx="1592495" cy="652409"/>
          </a:xfrm>
          <a:prstGeom prst="chevr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Testing</a:t>
            </a:r>
            <a:endParaRPr lang="en-US" dirty="0">
              <a:solidFill>
                <a:schemeClr val="tx1"/>
              </a:solidFill>
            </a:endParaRPr>
          </a:p>
        </p:txBody>
      </p:sp>
      <p:sp>
        <p:nvSpPr>
          <p:cNvPr id="12" name="TextBox 11"/>
          <p:cNvSpPr txBox="1"/>
          <p:nvPr/>
        </p:nvSpPr>
        <p:spPr>
          <a:xfrm>
            <a:off x="5335398" y="6354567"/>
            <a:ext cx="902876" cy="369332"/>
          </a:xfrm>
          <a:prstGeom prst="rect">
            <a:avLst/>
          </a:prstGeom>
          <a:noFill/>
        </p:spPr>
        <p:txBody>
          <a:bodyPr wrap="none" rtlCol="0">
            <a:spAutoFit/>
          </a:bodyPr>
          <a:lstStyle/>
          <a:p>
            <a:r>
              <a:rPr lang="en-US" dirty="0" smtClean="0"/>
              <a:t>Apr.’14</a:t>
            </a:r>
            <a:endParaRPr lang="en-US" dirty="0"/>
          </a:p>
        </p:txBody>
      </p:sp>
      <p:sp>
        <p:nvSpPr>
          <p:cNvPr id="13" name="TextBox 12"/>
          <p:cNvSpPr txBox="1"/>
          <p:nvPr/>
        </p:nvSpPr>
        <p:spPr>
          <a:xfrm>
            <a:off x="1188063" y="6364841"/>
            <a:ext cx="941348" cy="369332"/>
          </a:xfrm>
          <a:prstGeom prst="rect">
            <a:avLst/>
          </a:prstGeom>
          <a:noFill/>
        </p:spPr>
        <p:txBody>
          <a:bodyPr wrap="none" rtlCol="0">
            <a:spAutoFit/>
          </a:bodyPr>
          <a:lstStyle/>
          <a:p>
            <a:r>
              <a:rPr lang="en-US" dirty="0" smtClean="0"/>
              <a:t>Mar.’13</a:t>
            </a:r>
            <a:endParaRPr lang="en-US" dirty="0"/>
          </a:p>
        </p:txBody>
      </p:sp>
      <p:sp>
        <p:nvSpPr>
          <p:cNvPr id="14" name="TextBox 13"/>
          <p:cNvSpPr txBox="1"/>
          <p:nvPr/>
        </p:nvSpPr>
        <p:spPr>
          <a:xfrm>
            <a:off x="6900495" y="6322301"/>
            <a:ext cx="966931" cy="369332"/>
          </a:xfrm>
          <a:prstGeom prst="rect">
            <a:avLst/>
          </a:prstGeom>
          <a:noFill/>
        </p:spPr>
        <p:txBody>
          <a:bodyPr wrap="none" rtlCol="0">
            <a:spAutoFit/>
          </a:bodyPr>
          <a:lstStyle/>
          <a:p>
            <a:r>
              <a:rPr lang="en-US" dirty="0" smtClean="0"/>
              <a:t>Aug.’14</a:t>
            </a:r>
            <a:endParaRPr lang="en-US" dirty="0"/>
          </a:p>
        </p:txBody>
      </p:sp>
    </p:spTree>
    <p:extLst>
      <p:ext uri="{BB962C8B-B14F-4D97-AF65-F5344CB8AC3E}">
        <p14:creationId xmlns:p14="http://schemas.microsoft.com/office/powerpoint/2010/main" val="16306106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12</a:t>
            </a:fld>
            <a:endParaRPr lang="en-US" dirty="0"/>
          </a:p>
        </p:txBody>
      </p:sp>
      <p:sp>
        <p:nvSpPr>
          <p:cNvPr id="3" name="Title 2"/>
          <p:cNvSpPr>
            <a:spLocks noGrp="1"/>
          </p:cNvSpPr>
          <p:nvPr>
            <p:ph type="title"/>
          </p:nvPr>
        </p:nvSpPr>
        <p:spPr/>
        <p:txBody>
          <a:bodyPr/>
          <a:lstStyle/>
          <a:p>
            <a:r>
              <a:rPr lang="en-US" dirty="0" smtClean="0"/>
              <a:t>Schedule – ECAL+ TDAQ + Slow Control </a:t>
            </a:r>
            <a:endParaRPr lang="en-US" dirty="0"/>
          </a:p>
        </p:txBody>
      </p:sp>
      <p:sp>
        <p:nvSpPr>
          <p:cNvPr id="6" name="TextBox 5"/>
          <p:cNvSpPr txBox="1"/>
          <p:nvPr/>
        </p:nvSpPr>
        <p:spPr>
          <a:xfrm>
            <a:off x="199560" y="1278463"/>
            <a:ext cx="6045245" cy="923330"/>
          </a:xfrm>
          <a:prstGeom prst="rect">
            <a:avLst/>
          </a:prstGeom>
          <a:noFill/>
        </p:spPr>
        <p:txBody>
          <a:bodyPr wrap="none" rtlCol="0">
            <a:spAutoFit/>
          </a:bodyPr>
          <a:lstStyle/>
          <a:p>
            <a:r>
              <a:rPr lang="en-US" dirty="0" smtClean="0"/>
              <a:t>Milestones &amp; Reviews</a:t>
            </a:r>
          </a:p>
          <a:p>
            <a:r>
              <a:rPr lang="en-US" dirty="0" smtClean="0"/>
              <a:t>	TDAQ ready 			Dec.6, 2013</a:t>
            </a:r>
          </a:p>
          <a:p>
            <a:r>
              <a:rPr lang="en-US" dirty="0" smtClean="0"/>
              <a:t>	ECAL </a:t>
            </a:r>
            <a:r>
              <a:rPr lang="en-US" dirty="0"/>
              <a:t>Ready for installation	Aug.1, </a:t>
            </a:r>
            <a:r>
              <a:rPr lang="en-US" dirty="0" smtClean="0"/>
              <a:t>2014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01793"/>
            <a:ext cx="9144000" cy="4321443"/>
          </a:xfrm>
          <a:prstGeom prst="rect">
            <a:avLst/>
          </a:prstGeom>
        </p:spPr>
      </p:pic>
    </p:spTree>
    <p:extLst>
      <p:ext uri="{BB962C8B-B14F-4D97-AF65-F5344CB8AC3E}">
        <p14:creationId xmlns:p14="http://schemas.microsoft.com/office/powerpoint/2010/main" val="10999499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13</a:t>
            </a:fld>
            <a:endParaRPr lang="en-US" dirty="0"/>
          </a:p>
        </p:txBody>
      </p:sp>
      <p:sp>
        <p:nvSpPr>
          <p:cNvPr id="3" name="Title 2"/>
          <p:cNvSpPr>
            <a:spLocks noGrp="1"/>
          </p:cNvSpPr>
          <p:nvPr>
            <p:ph type="title"/>
          </p:nvPr>
        </p:nvSpPr>
        <p:spPr/>
        <p:txBody>
          <a:bodyPr/>
          <a:lstStyle/>
          <a:p>
            <a:r>
              <a:rPr lang="en-US" dirty="0" smtClean="0"/>
              <a:t>Schedule – Installation, Commissioning and Data Runs</a:t>
            </a:r>
            <a:endParaRPr lang="en-US" dirty="0"/>
          </a:p>
        </p:txBody>
      </p:sp>
      <p:sp>
        <p:nvSpPr>
          <p:cNvPr id="4" name="TextBox 3"/>
          <p:cNvSpPr txBox="1"/>
          <p:nvPr/>
        </p:nvSpPr>
        <p:spPr>
          <a:xfrm>
            <a:off x="405829" y="1294544"/>
            <a:ext cx="8587503" cy="1754326"/>
          </a:xfrm>
          <a:prstGeom prst="rect">
            <a:avLst/>
          </a:prstGeom>
          <a:noFill/>
        </p:spPr>
        <p:txBody>
          <a:bodyPr wrap="square" rtlCol="0">
            <a:spAutoFit/>
          </a:bodyPr>
          <a:lstStyle/>
          <a:p>
            <a:r>
              <a:rPr lang="en-US" dirty="0" smtClean="0"/>
              <a:t>Installation in Hall-B happens at the end of August~ 2 weeks</a:t>
            </a:r>
          </a:p>
          <a:p>
            <a:r>
              <a:rPr lang="en-US" dirty="0" smtClean="0"/>
              <a:t>Beamline Commissioning ~1 week</a:t>
            </a:r>
          </a:p>
          <a:p>
            <a:r>
              <a:rPr lang="en-US" dirty="0" smtClean="0"/>
              <a:t>Detector Commissioning ~ 1 week</a:t>
            </a:r>
          </a:p>
          <a:p>
            <a:endParaRPr lang="en-US" dirty="0"/>
          </a:p>
          <a:p>
            <a:r>
              <a:rPr lang="en-US" dirty="0" smtClean="0"/>
              <a:t>Test Run Installation was 1.5 day (16 hours no stop!) with 1 week preparation in the clean room. The same crews will do the installation in 2014.</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48419"/>
            <a:ext cx="9144000" cy="3070494"/>
          </a:xfrm>
          <a:prstGeom prst="rect">
            <a:avLst/>
          </a:prstGeom>
        </p:spPr>
      </p:pic>
    </p:spTree>
    <p:extLst>
      <p:ext uri="{BB962C8B-B14F-4D97-AF65-F5344CB8AC3E}">
        <p14:creationId xmlns:p14="http://schemas.microsoft.com/office/powerpoint/2010/main" val="202050688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14</a:t>
            </a:fld>
            <a:endParaRPr lang="en-US" dirty="0"/>
          </a:p>
        </p:txBody>
      </p:sp>
      <p:sp>
        <p:nvSpPr>
          <p:cNvPr id="3" name="Title 2"/>
          <p:cNvSpPr>
            <a:spLocks noGrp="1"/>
          </p:cNvSpPr>
          <p:nvPr>
            <p:ph type="title"/>
          </p:nvPr>
        </p:nvSpPr>
        <p:spPr/>
        <p:txBody>
          <a:bodyPr/>
          <a:lstStyle/>
          <a:p>
            <a:r>
              <a:rPr lang="en-US" dirty="0" smtClean="0"/>
              <a:t>Schedule – Milestones toward the Data Runs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74732842"/>
              </p:ext>
            </p:extLst>
          </p:nvPr>
        </p:nvGraphicFramePr>
        <p:xfrm>
          <a:off x="2442369" y="1566863"/>
          <a:ext cx="4140200" cy="4572000"/>
        </p:xfrm>
        <a:graphic>
          <a:graphicData uri="http://schemas.openxmlformats.org/drawingml/2006/table">
            <a:tbl>
              <a:tblPr firstRow="1" bandCol="1">
                <a:tableStyleId>{3C2FFA5D-87B4-456A-9821-1D502468CF0F}</a:tableStyleId>
              </a:tblPr>
              <a:tblGrid>
                <a:gridCol w="609133"/>
                <a:gridCol w="2731580"/>
                <a:gridCol w="799487"/>
              </a:tblGrid>
              <a:tr h="190500">
                <a:tc>
                  <a:txBody>
                    <a:bodyPr/>
                    <a:lstStyle/>
                    <a:p>
                      <a:pPr algn="l" fontAlgn="b"/>
                      <a:r>
                        <a:rPr lang="en-US" sz="1100" u="none" strike="noStrike" dirty="0" smtClean="0">
                          <a:effectLst/>
                        </a:rPr>
                        <a:t>WBS</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Name</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Date</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1.1</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Beamline</a:t>
                      </a:r>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1.1.2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Beamline  Review</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20-Dec-13</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1.1.12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Installation review</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18-Aug-14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1.1.14</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Beamline Installed</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26-Sep-14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SVT</a:t>
                      </a:r>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1.2.1</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SVT Design Review</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20-Aug-13</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1.2.3</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Layer 1-3 Ready</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17-Feb-14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1.2.5</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Layer 4-6 Ready</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21-Feb-14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1.2.14</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SVT tested and ready for shipment</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9-Jun-14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1.2.16</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SVT Ready For Installation</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15-Aug-14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SVT DAQ</a:t>
                      </a:r>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1.3.3</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FE Board Tested w/ hybrid</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28-Aug-13</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1.3.5</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Flange DAQ Tested</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10-Jan-14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1.3.7</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DAQ Full system Test</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2-Jun-14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1.3.8</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Hybrid</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23-Apr-13</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1.3.8.8</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Single Hybrid qualification</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28-Aug-13</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1.3.10</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Flex Cable w/ hybrid&amp;FE board</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10-Jan-14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1.4</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ECAL</a:t>
                      </a:r>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1.4.8</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ECAL Ready for the installation</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1-Aug-14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1.5</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TDAQ</a:t>
                      </a:r>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1.5.8</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TDAQ ready</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a:effectLst/>
                        </a:rPr>
                        <a:t>6-Dec-13</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1.7</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Installation &amp; Commissioning</a:t>
                      </a:r>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1.7.6</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HPS ready for the beam</a:t>
                      </a:r>
                      <a:endParaRPr lang="en-US" sz="1100" b="0" i="0" u="none" strike="noStrike">
                        <a:solidFill>
                          <a:srgbClr val="000000"/>
                        </a:solidFill>
                        <a:effectLst/>
                        <a:latin typeface="Calibri"/>
                      </a:endParaRPr>
                    </a:p>
                  </a:txBody>
                  <a:tcPr marL="171450" marR="9525" marT="9525" marB="0" anchor="b"/>
                </a:tc>
                <a:tc>
                  <a:txBody>
                    <a:bodyPr/>
                    <a:lstStyle/>
                    <a:p>
                      <a:pPr algn="r" fontAlgn="b"/>
                      <a:r>
                        <a:rPr lang="en-US" sz="1100" u="none" strike="noStrike" dirty="0">
                          <a:effectLst/>
                        </a:rPr>
                        <a:t>26-Sep-14</a:t>
                      </a:r>
                      <a:endParaRPr lang="en-US"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7965692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15</a:t>
            </a:fld>
            <a:endParaRPr lang="en-US" dirty="0"/>
          </a:p>
        </p:txBody>
      </p:sp>
      <p:sp>
        <p:nvSpPr>
          <p:cNvPr id="3" name="Title 2"/>
          <p:cNvSpPr>
            <a:spLocks noGrp="1"/>
          </p:cNvSpPr>
          <p:nvPr>
            <p:ph type="title"/>
          </p:nvPr>
        </p:nvSpPr>
        <p:spPr/>
        <p:txBody>
          <a:bodyPr/>
          <a:lstStyle/>
          <a:p>
            <a:r>
              <a:rPr lang="en-US" dirty="0" smtClean="0"/>
              <a:t>Costs – Tools and Methodology</a:t>
            </a:r>
            <a:endParaRPr lang="en-US" dirty="0"/>
          </a:p>
        </p:txBody>
      </p:sp>
      <p:sp>
        <p:nvSpPr>
          <p:cNvPr id="4" name="Content Placeholder 3"/>
          <p:cNvSpPr>
            <a:spLocks noGrp="1"/>
          </p:cNvSpPr>
          <p:nvPr>
            <p:ph sz="quarter" idx="14"/>
          </p:nvPr>
        </p:nvSpPr>
        <p:spPr>
          <a:xfrm>
            <a:off x="287867" y="1243584"/>
            <a:ext cx="8568265" cy="5038683"/>
          </a:xfrm>
        </p:spPr>
        <p:txBody>
          <a:bodyPr>
            <a:noAutofit/>
          </a:bodyPr>
          <a:lstStyle/>
          <a:p>
            <a:pPr marL="457200" indent="-457200">
              <a:lnSpc>
                <a:spcPct val="220000"/>
              </a:lnSpc>
              <a:buFont typeface="+mj-lt"/>
              <a:buAutoNum type="arabicPeriod"/>
            </a:pPr>
            <a:r>
              <a:rPr lang="en-US" sz="1800" dirty="0" smtClean="0"/>
              <a:t>Schedule and Costs are simultaneously managed with MS Project</a:t>
            </a:r>
          </a:p>
          <a:p>
            <a:pPr marL="457200" indent="-457200">
              <a:lnSpc>
                <a:spcPct val="220000"/>
              </a:lnSpc>
              <a:buFont typeface="+mj-lt"/>
              <a:buAutoNum type="arabicPeriod"/>
            </a:pPr>
            <a:r>
              <a:rPr lang="en-US" sz="1800" dirty="0" smtClean="0"/>
              <a:t>Tasks are tracked down to WBS Level 3 Min.</a:t>
            </a:r>
          </a:p>
          <a:p>
            <a:pPr marL="457200" indent="-457200">
              <a:lnSpc>
                <a:spcPct val="220000"/>
              </a:lnSpc>
              <a:buFont typeface="+mj-lt"/>
              <a:buAutoNum type="arabicPeriod"/>
            </a:pPr>
            <a:r>
              <a:rPr lang="en-US" sz="1800" dirty="0" smtClean="0"/>
              <a:t>Labor is added in hours by skills. M&amp;S as number of required units</a:t>
            </a:r>
          </a:p>
          <a:p>
            <a:pPr marL="457200" indent="-457200">
              <a:lnSpc>
                <a:spcPct val="220000"/>
              </a:lnSpc>
              <a:buFont typeface="+mj-lt"/>
              <a:buAutoNum type="arabicPeriod"/>
            </a:pPr>
            <a:r>
              <a:rPr lang="en-US" sz="1800" dirty="0" smtClean="0"/>
              <a:t>Only Engineering Labor + Overhead 53% (Material 7.65%)</a:t>
            </a:r>
          </a:p>
          <a:p>
            <a:pPr marL="457200" indent="-457200">
              <a:lnSpc>
                <a:spcPct val="220000"/>
              </a:lnSpc>
              <a:buFont typeface="+mj-lt"/>
              <a:buAutoNum type="arabicPeriod"/>
            </a:pPr>
            <a:r>
              <a:rPr lang="en-US" sz="1800" dirty="0" smtClean="0"/>
              <a:t>Contingency :</a:t>
            </a:r>
          </a:p>
          <a:p>
            <a:pPr lvl="1">
              <a:lnSpc>
                <a:spcPct val="220000"/>
              </a:lnSpc>
            </a:pPr>
            <a:r>
              <a:rPr lang="en-US" sz="1800" dirty="0"/>
              <a:t>10%	Catalogue Items</a:t>
            </a:r>
          </a:p>
          <a:p>
            <a:pPr lvl="1">
              <a:lnSpc>
                <a:spcPct val="220000"/>
              </a:lnSpc>
            </a:pPr>
            <a:r>
              <a:rPr lang="en-US" sz="1800" dirty="0"/>
              <a:t>20-25%	Similar to previous design</a:t>
            </a:r>
          </a:p>
          <a:p>
            <a:pPr lvl="1">
              <a:lnSpc>
                <a:spcPct val="220000"/>
              </a:lnSpc>
            </a:pPr>
            <a:r>
              <a:rPr lang="en-US" sz="1800" dirty="0"/>
              <a:t>30-50%	New </a:t>
            </a:r>
            <a:r>
              <a:rPr lang="en-US" sz="1800" dirty="0" smtClean="0"/>
              <a:t>design</a:t>
            </a:r>
            <a:endParaRPr lang="en-US" sz="1800" dirty="0"/>
          </a:p>
          <a:p>
            <a:pPr>
              <a:lnSpc>
                <a:spcPct val="220000"/>
              </a:lnSpc>
            </a:pPr>
            <a:endParaRPr lang="en-US" sz="1800" dirty="0" smtClean="0"/>
          </a:p>
        </p:txBody>
      </p:sp>
    </p:spTree>
    <p:extLst>
      <p:ext uri="{BB962C8B-B14F-4D97-AF65-F5344CB8AC3E}">
        <p14:creationId xmlns:p14="http://schemas.microsoft.com/office/powerpoint/2010/main" val="768202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16</a:t>
            </a:fld>
            <a:endParaRPr lang="en-US" dirty="0"/>
          </a:p>
        </p:txBody>
      </p:sp>
      <p:sp>
        <p:nvSpPr>
          <p:cNvPr id="3" name="Title 2"/>
          <p:cNvSpPr>
            <a:spLocks noGrp="1"/>
          </p:cNvSpPr>
          <p:nvPr>
            <p:ph type="title"/>
          </p:nvPr>
        </p:nvSpPr>
        <p:spPr/>
        <p:txBody>
          <a:bodyPr/>
          <a:lstStyle/>
          <a:p>
            <a:r>
              <a:rPr lang="en-US" dirty="0" smtClean="0"/>
              <a:t>HPS Total Costs = </a:t>
            </a:r>
            <a:r>
              <a:rPr lang="en-US" dirty="0"/>
              <a:t>$   2,971,783 </a:t>
            </a:r>
          </a:p>
        </p:txBody>
      </p:sp>
      <p:graphicFrame>
        <p:nvGraphicFramePr>
          <p:cNvPr id="5" name="Chart 4"/>
          <p:cNvGraphicFramePr>
            <a:graphicFrameLocks/>
          </p:cNvGraphicFramePr>
          <p:nvPr>
            <p:extLst>
              <p:ext uri="{D42A27DB-BD31-4B8C-83A1-F6EECF244321}">
                <p14:modId xmlns:p14="http://schemas.microsoft.com/office/powerpoint/2010/main" val="788729528"/>
              </p:ext>
            </p:extLst>
          </p:nvPr>
        </p:nvGraphicFramePr>
        <p:xfrm>
          <a:off x="63500" y="1575328"/>
          <a:ext cx="7696200" cy="4943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18139584"/>
              </p:ext>
            </p:extLst>
          </p:nvPr>
        </p:nvGraphicFramePr>
        <p:xfrm>
          <a:off x="5063067" y="2443691"/>
          <a:ext cx="3682999" cy="1171049"/>
        </p:xfrm>
        <a:graphic>
          <a:graphicData uri="http://schemas.openxmlformats.org/drawingml/2006/table">
            <a:tbl>
              <a:tblPr firstRow="1" bandCol="1">
                <a:tableStyleId>{5C22544A-7EE6-4342-B048-85BDC9FD1C3A}</a:tableStyleId>
              </a:tblPr>
              <a:tblGrid>
                <a:gridCol w="711199"/>
                <a:gridCol w="1109133"/>
                <a:gridCol w="965200"/>
                <a:gridCol w="897467"/>
              </a:tblGrid>
              <a:tr h="182123">
                <a:tc>
                  <a:txBody>
                    <a:bodyPr/>
                    <a:lstStyle/>
                    <a:p>
                      <a:pPr algn="l" fontAlgn="b"/>
                      <a:endParaRPr lang="en-US" sz="1100" b="0" i="0" u="none" strike="noStrike" dirty="0">
                        <a:solidFill>
                          <a:srgbClr val="000000"/>
                        </a:solidFill>
                        <a:effectLst/>
                        <a:latin typeface="Calibri"/>
                      </a:endParaRPr>
                    </a:p>
                  </a:txBody>
                  <a:tcPr marL="9106" marR="9106" marT="9106" marB="0" anchor="b"/>
                </a:tc>
                <a:tc>
                  <a:txBody>
                    <a:bodyPr/>
                    <a:lstStyle/>
                    <a:p>
                      <a:pPr algn="ctr" fontAlgn="b"/>
                      <a:r>
                        <a:rPr lang="en-US" sz="1100" u="none" strike="noStrike" dirty="0">
                          <a:effectLst/>
                        </a:rPr>
                        <a:t>Labor</a:t>
                      </a:r>
                      <a:endParaRPr lang="en-US" sz="1100" b="1" i="0" u="none" strike="noStrike" dirty="0">
                        <a:solidFill>
                          <a:srgbClr val="000000"/>
                        </a:solidFill>
                        <a:effectLst/>
                        <a:latin typeface="Calibri"/>
                      </a:endParaRPr>
                    </a:p>
                  </a:txBody>
                  <a:tcPr marL="9106" marR="9106" marT="9106" marB="0" anchor="b"/>
                </a:tc>
                <a:tc>
                  <a:txBody>
                    <a:bodyPr/>
                    <a:lstStyle/>
                    <a:p>
                      <a:pPr algn="ctr" fontAlgn="b"/>
                      <a:r>
                        <a:rPr lang="en-US" sz="1100" u="none" strike="noStrike" dirty="0">
                          <a:effectLst/>
                        </a:rPr>
                        <a:t>Material</a:t>
                      </a:r>
                      <a:endParaRPr lang="en-US" sz="1100" b="1" i="0" u="none" strike="noStrike" dirty="0">
                        <a:solidFill>
                          <a:srgbClr val="000000"/>
                        </a:solidFill>
                        <a:effectLst/>
                        <a:latin typeface="Calibri"/>
                      </a:endParaRPr>
                    </a:p>
                  </a:txBody>
                  <a:tcPr marL="9106" marR="9106" marT="9106" marB="0" anchor="b"/>
                </a:tc>
                <a:tc>
                  <a:txBody>
                    <a:bodyPr/>
                    <a:lstStyle/>
                    <a:p>
                      <a:pPr algn="ctr" fontAlgn="b"/>
                      <a:r>
                        <a:rPr lang="en-US" sz="1100" u="none" strike="noStrike" dirty="0">
                          <a:effectLst/>
                        </a:rPr>
                        <a:t>Total</a:t>
                      </a:r>
                      <a:endParaRPr lang="en-US" sz="1100" b="1" i="0" u="none" strike="noStrike" dirty="0">
                        <a:solidFill>
                          <a:srgbClr val="000000"/>
                        </a:solidFill>
                        <a:effectLst/>
                        <a:latin typeface="Calibri"/>
                      </a:endParaRPr>
                    </a:p>
                  </a:txBody>
                  <a:tcPr marL="9106" marR="9106" marT="9106" marB="0" anchor="b"/>
                </a:tc>
              </a:tr>
              <a:tr h="329642">
                <a:tc>
                  <a:txBody>
                    <a:bodyPr/>
                    <a:lstStyle/>
                    <a:p>
                      <a:pPr algn="l" fontAlgn="b"/>
                      <a:r>
                        <a:rPr lang="en-US" sz="1100" u="none" strike="noStrike" dirty="0">
                          <a:effectLst/>
                        </a:rPr>
                        <a:t>SLAC</a:t>
                      </a:r>
                      <a:endParaRPr lang="en-US" sz="1100" b="1" i="0" u="none" strike="noStrike" dirty="0">
                        <a:solidFill>
                          <a:srgbClr val="000000"/>
                        </a:solidFill>
                        <a:effectLst/>
                        <a:latin typeface="Calibri"/>
                      </a:endParaRPr>
                    </a:p>
                  </a:txBody>
                  <a:tcPr marL="9106" marR="9106" marT="9106" marB="0" anchor="ctr"/>
                </a:tc>
                <a:tc>
                  <a:txBody>
                    <a:bodyPr/>
                    <a:lstStyle/>
                    <a:p>
                      <a:pPr algn="l" fontAlgn="b"/>
                      <a:r>
                        <a:rPr lang="en-US" sz="1100" u="none" strike="noStrike" dirty="0">
                          <a:effectLst/>
                        </a:rPr>
                        <a:t> $     1,399,641 </a:t>
                      </a:r>
                      <a:endParaRPr lang="en-US" sz="1100" b="0" i="0" u="none" strike="noStrike" dirty="0">
                        <a:solidFill>
                          <a:srgbClr val="000000"/>
                        </a:solidFill>
                        <a:effectLst/>
                        <a:latin typeface="Calibri"/>
                      </a:endParaRPr>
                    </a:p>
                  </a:txBody>
                  <a:tcPr marL="9106" marR="9106" marT="9106" marB="0" anchor="ctr" anchorCtr="1"/>
                </a:tc>
                <a:tc>
                  <a:txBody>
                    <a:bodyPr/>
                    <a:lstStyle/>
                    <a:p>
                      <a:pPr algn="l" fontAlgn="b"/>
                      <a:r>
                        <a:rPr lang="en-US" sz="1100" u="none" strike="noStrike" dirty="0">
                          <a:effectLst/>
                        </a:rPr>
                        <a:t> $     1,073,558 </a:t>
                      </a:r>
                      <a:endParaRPr lang="en-US" sz="1100" b="0" i="0" u="none" strike="noStrike" dirty="0">
                        <a:solidFill>
                          <a:srgbClr val="000000"/>
                        </a:solidFill>
                        <a:effectLst/>
                        <a:latin typeface="Calibri"/>
                      </a:endParaRPr>
                    </a:p>
                  </a:txBody>
                  <a:tcPr marL="9106" marR="9106" marT="9106" marB="0" anchor="ctr" anchorCtr="1"/>
                </a:tc>
                <a:tc>
                  <a:txBody>
                    <a:bodyPr/>
                    <a:lstStyle/>
                    <a:p>
                      <a:pPr algn="l" fontAlgn="b"/>
                      <a:r>
                        <a:rPr lang="en-US" sz="1100" u="none" strike="noStrike">
                          <a:effectLst/>
                        </a:rPr>
                        <a:t> $ 2,473,200 </a:t>
                      </a:r>
                      <a:endParaRPr lang="en-US" sz="1100" b="0" i="0" u="none" strike="noStrike">
                        <a:solidFill>
                          <a:srgbClr val="000000"/>
                        </a:solidFill>
                        <a:effectLst/>
                        <a:latin typeface="Calibri"/>
                      </a:endParaRPr>
                    </a:p>
                  </a:txBody>
                  <a:tcPr marL="9106" marR="9106" marT="9106" marB="0" anchor="ctr" anchorCtr="1"/>
                </a:tc>
              </a:tr>
              <a:tr h="329642">
                <a:tc>
                  <a:txBody>
                    <a:bodyPr/>
                    <a:lstStyle/>
                    <a:p>
                      <a:pPr algn="l" fontAlgn="b"/>
                      <a:r>
                        <a:rPr lang="en-US" sz="1100" u="none" strike="noStrike" dirty="0">
                          <a:effectLst/>
                        </a:rPr>
                        <a:t>JLAB</a:t>
                      </a:r>
                      <a:endParaRPr lang="en-US" sz="1100" b="1" i="0" u="none" strike="noStrike" dirty="0">
                        <a:solidFill>
                          <a:srgbClr val="000000"/>
                        </a:solidFill>
                        <a:effectLst/>
                        <a:latin typeface="Calibri"/>
                      </a:endParaRPr>
                    </a:p>
                  </a:txBody>
                  <a:tcPr marL="9106" marR="9106" marT="9106" marB="0" anchor="ctr"/>
                </a:tc>
                <a:tc>
                  <a:txBody>
                    <a:bodyPr/>
                    <a:lstStyle/>
                    <a:p>
                      <a:pPr algn="l" fontAlgn="b"/>
                      <a:r>
                        <a:rPr lang="en-US" sz="1100" u="none" strike="noStrike">
                          <a:effectLst/>
                        </a:rPr>
                        <a:t> $        361,503 </a:t>
                      </a:r>
                      <a:endParaRPr lang="en-US" sz="1100" b="0" i="0" u="none" strike="noStrike">
                        <a:solidFill>
                          <a:srgbClr val="000000"/>
                        </a:solidFill>
                        <a:effectLst/>
                        <a:latin typeface="Calibri"/>
                      </a:endParaRPr>
                    </a:p>
                  </a:txBody>
                  <a:tcPr marL="9106" marR="9106" marT="9106" marB="0" anchor="ctr" anchorCtr="1"/>
                </a:tc>
                <a:tc>
                  <a:txBody>
                    <a:bodyPr/>
                    <a:lstStyle/>
                    <a:p>
                      <a:pPr algn="l" fontAlgn="b"/>
                      <a:r>
                        <a:rPr lang="en-US" sz="1100" u="none" strike="noStrike" dirty="0">
                          <a:effectLst/>
                        </a:rPr>
                        <a:t> $        137,080 </a:t>
                      </a:r>
                      <a:endParaRPr lang="en-US" sz="1100" b="0" i="0" u="none" strike="noStrike" dirty="0">
                        <a:solidFill>
                          <a:srgbClr val="000000"/>
                        </a:solidFill>
                        <a:effectLst/>
                        <a:latin typeface="Calibri"/>
                      </a:endParaRPr>
                    </a:p>
                  </a:txBody>
                  <a:tcPr marL="9106" marR="9106" marT="9106" marB="0" anchor="ctr" anchorCtr="1"/>
                </a:tc>
                <a:tc>
                  <a:txBody>
                    <a:bodyPr/>
                    <a:lstStyle/>
                    <a:p>
                      <a:pPr algn="l" fontAlgn="b"/>
                      <a:r>
                        <a:rPr lang="en-US" sz="1100" u="none" strike="noStrike" dirty="0">
                          <a:effectLst/>
                        </a:rPr>
                        <a:t> $     498,583 </a:t>
                      </a:r>
                      <a:endParaRPr lang="en-US" sz="1100" b="0" i="0" u="none" strike="noStrike" dirty="0">
                        <a:solidFill>
                          <a:srgbClr val="000000"/>
                        </a:solidFill>
                        <a:effectLst/>
                        <a:latin typeface="Calibri"/>
                      </a:endParaRPr>
                    </a:p>
                  </a:txBody>
                  <a:tcPr marL="9106" marR="9106" marT="9106" marB="0" anchor="ctr" anchorCtr="1"/>
                </a:tc>
              </a:tr>
              <a:tr h="329642">
                <a:tc>
                  <a:txBody>
                    <a:bodyPr/>
                    <a:lstStyle/>
                    <a:p>
                      <a:pPr algn="l" fontAlgn="b"/>
                      <a:r>
                        <a:rPr lang="en-US" sz="1100" u="none" strike="noStrike" dirty="0" smtClean="0">
                          <a:effectLst/>
                        </a:rPr>
                        <a:t>HPS Total</a:t>
                      </a:r>
                      <a:endParaRPr lang="en-US" sz="1100" b="1" i="0" u="none" strike="noStrike" dirty="0">
                        <a:solidFill>
                          <a:srgbClr val="000000"/>
                        </a:solidFill>
                        <a:effectLst/>
                        <a:latin typeface="Calibri"/>
                      </a:endParaRPr>
                    </a:p>
                  </a:txBody>
                  <a:tcPr marL="9106" marR="9106" marT="9106" marB="0" anchor="ctr"/>
                </a:tc>
                <a:tc>
                  <a:txBody>
                    <a:bodyPr/>
                    <a:lstStyle/>
                    <a:p>
                      <a:pPr algn="l" fontAlgn="b"/>
                      <a:r>
                        <a:rPr lang="en-US" sz="1100" u="none" strike="noStrike" dirty="0">
                          <a:effectLst/>
                        </a:rPr>
                        <a:t> $        1,761,144 </a:t>
                      </a:r>
                      <a:endParaRPr lang="en-US" sz="1100" b="0" i="0" u="none" strike="noStrike" dirty="0">
                        <a:solidFill>
                          <a:srgbClr val="000000"/>
                        </a:solidFill>
                        <a:effectLst/>
                        <a:latin typeface="Calibri"/>
                      </a:endParaRPr>
                    </a:p>
                  </a:txBody>
                  <a:tcPr marL="9525" marR="9525" marT="9525" marB="0" anchor="ctr" anchorCtr="1"/>
                </a:tc>
                <a:tc>
                  <a:txBody>
                    <a:bodyPr/>
                    <a:lstStyle/>
                    <a:p>
                      <a:pPr algn="l" fontAlgn="b"/>
                      <a:r>
                        <a:rPr lang="en-US" sz="1100" u="none" strike="noStrike" dirty="0">
                          <a:effectLst/>
                        </a:rPr>
                        <a:t> $   1,210,638 </a:t>
                      </a:r>
                      <a:endParaRPr lang="en-US" sz="1100" b="0" i="0" u="none" strike="noStrike" dirty="0">
                        <a:solidFill>
                          <a:srgbClr val="000000"/>
                        </a:solidFill>
                        <a:effectLst/>
                        <a:latin typeface="Calibri"/>
                      </a:endParaRPr>
                    </a:p>
                  </a:txBody>
                  <a:tcPr marL="9525" marR="9525" marT="9525" marB="0" anchor="ctr" anchorCtr="1"/>
                </a:tc>
                <a:tc>
                  <a:txBody>
                    <a:bodyPr/>
                    <a:lstStyle/>
                    <a:p>
                      <a:pPr algn="l" fontAlgn="b"/>
                      <a:r>
                        <a:rPr lang="en-US" sz="1100" u="none" strike="noStrike" dirty="0">
                          <a:effectLst/>
                        </a:rPr>
                        <a:t> $   2,971,783 </a:t>
                      </a:r>
                      <a:endParaRPr lang="en-US" sz="1100" b="0" i="0" u="none" strike="noStrike" dirty="0">
                        <a:solidFill>
                          <a:srgbClr val="000000"/>
                        </a:solidFill>
                        <a:effectLst/>
                        <a:latin typeface="Calibri"/>
                      </a:endParaRPr>
                    </a:p>
                  </a:txBody>
                  <a:tcPr marL="9525" marR="9525" marT="9525" marB="0" anchor="ctr" anchorCtr="1"/>
                </a:tc>
              </a:tr>
            </a:tbl>
          </a:graphicData>
        </a:graphic>
      </p:graphicFrame>
    </p:spTree>
    <p:extLst>
      <p:ext uri="{BB962C8B-B14F-4D97-AF65-F5344CB8AC3E}">
        <p14:creationId xmlns:p14="http://schemas.microsoft.com/office/powerpoint/2010/main" val="21492079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93727303"/>
              </p:ext>
            </p:extLst>
          </p:nvPr>
        </p:nvGraphicFramePr>
        <p:xfrm>
          <a:off x="787400" y="4792133"/>
          <a:ext cx="6858000" cy="1735073"/>
        </p:xfrm>
        <a:graphic>
          <a:graphicData uri="http://schemas.openxmlformats.org/drawingml/2006/table">
            <a:tbl>
              <a:tblPr firstRow="1" firstCol="1" bandRow="1">
                <a:tableStyleId>{5C22544A-7EE6-4342-B048-85BDC9FD1C3A}</a:tableStyleId>
              </a:tblPr>
              <a:tblGrid>
                <a:gridCol w="2062556"/>
                <a:gridCol w="4795444"/>
              </a:tblGrid>
              <a:tr h="578358">
                <a:tc>
                  <a:txBody>
                    <a:bodyPr/>
                    <a:lstStyle/>
                    <a:p>
                      <a:pPr marL="0" marR="0" algn="ctr">
                        <a:lnSpc>
                          <a:spcPct val="115000"/>
                        </a:lnSpc>
                        <a:spcBef>
                          <a:spcPts val="0"/>
                        </a:spcBef>
                        <a:spcAft>
                          <a:spcPts val="0"/>
                        </a:spcAft>
                      </a:pPr>
                      <a:r>
                        <a:rPr lang="en-US" sz="1100" dirty="0">
                          <a:effectLst/>
                        </a:rPr>
                        <a:t>Capital Equipment (CE)</a:t>
                      </a:r>
                      <a:endParaRPr lang="en-US" sz="11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b="0" dirty="0">
                          <a:solidFill>
                            <a:schemeClr val="tx1"/>
                          </a:solidFill>
                          <a:effectLst/>
                        </a:rPr>
                        <a:t>Labor and Material costs of the parts constituting the experimental apparatus, which is required to perform the physics. They do not include spares and prototyping  </a:t>
                      </a:r>
                      <a:endParaRPr lang="en-US" sz="1100" b="0" dirty="0">
                        <a:solidFill>
                          <a:schemeClr val="tx1"/>
                        </a:solidFill>
                        <a:effectLst/>
                        <a:latin typeface="Calibri"/>
                        <a:ea typeface="Calibri"/>
                        <a:cs typeface="Times New Roman"/>
                      </a:endParaRPr>
                    </a:p>
                  </a:txBody>
                  <a:tcPr marL="68580" marR="68580" marT="0" marB="0" anchor="ctr">
                    <a:solidFill>
                      <a:schemeClr val="tx2">
                        <a:lumMod val="20000"/>
                        <a:lumOff val="80000"/>
                      </a:schemeClr>
                    </a:solidFill>
                  </a:tcPr>
                </a:tc>
              </a:tr>
              <a:tr h="0">
                <a:tc>
                  <a:txBody>
                    <a:bodyPr/>
                    <a:lstStyle/>
                    <a:p>
                      <a:pPr marL="0" marR="0" algn="ctr">
                        <a:lnSpc>
                          <a:spcPct val="115000"/>
                        </a:lnSpc>
                        <a:spcBef>
                          <a:spcPts val="0"/>
                        </a:spcBef>
                        <a:spcAft>
                          <a:spcPts val="0"/>
                        </a:spcAft>
                      </a:pPr>
                      <a:r>
                        <a:rPr lang="en-US" sz="1100">
                          <a:effectLst/>
                        </a:rPr>
                        <a:t>Infrastructures (INFRA)</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b="0" dirty="0">
                          <a:solidFill>
                            <a:schemeClr val="tx1"/>
                          </a:solidFill>
                          <a:effectLst/>
                        </a:rPr>
                        <a:t>Labor and Materials cost for general purpose infrastructures required by the apparatus, which can be reused for other experiments</a:t>
                      </a:r>
                      <a:r>
                        <a:rPr lang="en-US" sz="1100" b="0" dirty="0" smtClean="0">
                          <a:solidFill>
                            <a:schemeClr val="tx1"/>
                          </a:solidFill>
                          <a:effectLst/>
                        </a:rPr>
                        <a:t>, </a:t>
                      </a:r>
                      <a:r>
                        <a:rPr lang="en-US" sz="1100" b="0" dirty="0" err="1" smtClean="0">
                          <a:solidFill>
                            <a:schemeClr val="tx1"/>
                          </a:solidFill>
                          <a:effectLst/>
                        </a:rPr>
                        <a:t>e.g</a:t>
                      </a:r>
                      <a:r>
                        <a:rPr lang="en-US" sz="1100" b="0" dirty="0">
                          <a:solidFill>
                            <a:schemeClr val="tx1"/>
                          </a:solidFill>
                          <a:effectLst/>
                        </a:rPr>
                        <a:t>, Chiller, Power Supplies, PLC</a:t>
                      </a:r>
                      <a:endParaRPr lang="en-US" sz="1100" b="0" dirty="0">
                        <a:solidFill>
                          <a:schemeClr val="tx1"/>
                        </a:solidFill>
                        <a:effectLst/>
                        <a:latin typeface="Calibri"/>
                        <a:ea typeface="Calibri"/>
                        <a:cs typeface="Times New Roman"/>
                      </a:endParaRPr>
                    </a:p>
                  </a:txBody>
                  <a:tcPr marL="68580" marR="68580" marT="0" marB="0" anchor="ctr">
                    <a:solidFill>
                      <a:schemeClr val="tx2">
                        <a:lumMod val="20000"/>
                        <a:lumOff val="80000"/>
                      </a:schemeClr>
                    </a:solidFill>
                  </a:tcPr>
                </a:tc>
              </a:tr>
              <a:tr h="0">
                <a:tc>
                  <a:txBody>
                    <a:bodyPr/>
                    <a:lstStyle/>
                    <a:p>
                      <a:pPr marL="0" marR="0" algn="ctr">
                        <a:lnSpc>
                          <a:spcPct val="115000"/>
                        </a:lnSpc>
                        <a:spcBef>
                          <a:spcPts val="0"/>
                        </a:spcBef>
                        <a:spcAft>
                          <a:spcPts val="0"/>
                        </a:spcAft>
                      </a:pPr>
                      <a:r>
                        <a:rPr lang="en-US" sz="1100" dirty="0">
                          <a:effectLst/>
                        </a:rPr>
                        <a:t>Operation (OP)</a:t>
                      </a:r>
                      <a:endParaRPr lang="en-US" sz="11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b="0" dirty="0">
                          <a:solidFill>
                            <a:schemeClr val="tx1"/>
                          </a:solidFill>
                          <a:effectLst/>
                        </a:rPr>
                        <a:t>Labor and Material Costs incurred for the commissioning and the operation of the experimental set up, as well as Spare Parts, Prototype and R&amp;D activities.</a:t>
                      </a:r>
                      <a:endParaRPr lang="en-US" sz="1100" b="0" dirty="0">
                        <a:solidFill>
                          <a:schemeClr val="tx1"/>
                        </a:solidFill>
                        <a:effectLst/>
                        <a:latin typeface="Calibri"/>
                        <a:ea typeface="Calibri"/>
                        <a:cs typeface="Times New Roman"/>
                      </a:endParaRPr>
                    </a:p>
                  </a:txBody>
                  <a:tcPr marL="68580" marR="68580" marT="0" marB="0" anchor="ctr">
                    <a:solidFill>
                      <a:schemeClr val="tx2">
                        <a:lumMod val="20000"/>
                        <a:lumOff val="80000"/>
                      </a:schemeClr>
                    </a:solidFill>
                  </a:tcPr>
                </a:tc>
              </a:tr>
            </a:tbl>
          </a:graphicData>
        </a:graphic>
      </p:graphicFrame>
      <p:sp>
        <p:nvSpPr>
          <p:cNvPr id="2" name="Title 1"/>
          <p:cNvSpPr>
            <a:spLocks noGrp="1"/>
          </p:cNvSpPr>
          <p:nvPr>
            <p:ph type="title"/>
          </p:nvPr>
        </p:nvSpPr>
        <p:spPr>
          <a:xfrm>
            <a:off x="214756" y="120625"/>
            <a:ext cx="8103570" cy="753033"/>
          </a:xfrm>
        </p:spPr>
        <p:txBody>
          <a:bodyPr/>
          <a:lstStyle/>
          <a:p>
            <a:r>
              <a:rPr lang="en-US" dirty="0" smtClean="0"/>
              <a:t>Costs Breakdown : Capital </a:t>
            </a:r>
            <a:r>
              <a:rPr lang="en-US" dirty="0" err="1" smtClean="0"/>
              <a:t>Equipments</a:t>
            </a:r>
            <a:r>
              <a:rPr lang="en-US" dirty="0" smtClean="0"/>
              <a:t> vs. Operations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0583661"/>
              </p:ext>
            </p:extLst>
          </p:nvPr>
        </p:nvGraphicFramePr>
        <p:xfrm>
          <a:off x="85723" y="1379009"/>
          <a:ext cx="8228544" cy="3114531"/>
        </p:xfrm>
        <a:graphic>
          <a:graphicData uri="http://schemas.openxmlformats.org/drawingml/2006/table">
            <a:tbl>
              <a:tblPr>
                <a:tableStyleId>{5C22544A-7EE6-4342-B048-85BDC9FD1C3A}</a:tableStyleId>
              </a:tblPr>
              <a:tblGrid>
                <a:gridCol w="2385470"/>
                <a:gridCol w="788150"/>
                <a:gridCol w="662046"/>
                <a:gridCol w="683064"/>
                <a:gridCol w="661814"/>
                <a:gridCol w="651933"/>
                <a:gridCol w="745954"/>
                <a:gridCol w="557913"/>
                <a:gridCol w="1092200"/>
              </a:tblGrid>
              <a:tr h="117091">
                <a:tc>
                  <a:txBody>
                    <a:bodyPr/>
                    <a:lstStyle/>
                    <a:p>
                      <a:pPr algn="ctr" fontAlgn="b"/>
                      <a:r>
                        <a:rPr lang="en-US" sz="1000" b="1" u="none" strike="noStrike" dirty="0">
                          <a:effectLst/>
                        </a:rPr>
                        <a:t>Task Name</a:t>
                      </a:r>
                      <a:endParaRPr lang="en-US" sz="1000" b="1" i="0" u="none" strike="noStrike" dirty="0">
                        <a:solidFill>
                          <a:srgbClr val="000000"/>
                        </a:solidFill>
                        <a:effectLst/>
                        <a:latin typeface="Calibri"/>
                      </a:endParaRPr>
                    </a:p>
                  </a:txBody>
                  <a:tcPr marL="5855" marR="5855" marT="5855" marB="0" anchor="b"/>
                </a:tc>
                <a:tc>
                  <a:txBody>
                    <a:bodyPr/>
                    <a:lstStyle/>
                    <a:p>
                      <a:pPr algn="ctr" fontAlgn="b"/>
                      <a:r>
                        <a:rPr lang="en-US" sz="1000" b="1" u="none" strike="noStrike" dirty="0">
                          <a:effectLst/>
                        </a:rPr>
                        <a:t>Labor </a:t>
                      </a:r>
                      <a:endParaRPr lang="en-US" sz="1000" b="1" i="0" u="none" strike="noStrike" dirty="0">
                        <a:solidFill>
                          <a:srgbClr val="000000"/>
                        </a:solidFill>
                        <a:effectLst/>
                        <a:latin typeface="Calibri"/>
                      </a:endParaRPr>
                    </a:p>
                  </a:txBody>
                  <a:tcPr marL="5855" marR="5855" marT="5855" marB="0" anchor="b"/>
                </a:tc>
                <a:tc>
                  <a:txBody>
                    <a:bodyPr/>
                    <a:lstStyle/>
                    <a:p>
                      <a:pPr algn="ctr" fontAlgn="b"/>
                      <a:r>
                        <a:rPr lang="en-US" sz="1000" b="1" u="none" strike="noStrike" dirty="0" smtClean="0">
                          <a:effectLst/>
                        </a:rPr>
                        <a:t>Material</a:t>
                      </a:r>
                      <a:endParaRPr lang="en-US" sz="1000" b="1" i="0" u="none" strike="noStrike" dirty="0">
                        <a:solidFill>
                          <a:srgbClr val="000000"/>
                        </a:solidFill>
                        <a:effectLst/>
                        <a:latin typeface="Calibri"/>
                      </a:endParaRPr>
                    </a:p>
                  </a:txBody>
                  <a:tcPr marL="5855" marR="5855" marT="5855" marB="0" anchor="b"/>
                </a:tc>
                <a:tc>
                  <a:txBody>
                    <a:bodyPr/>
                    <a:lstStyle/>
                    <a:p>
                      <a:pPr algn="ctr" fontAlgn="b"/>
                      <a:r>
                        <a:rPr lang="en-US" sz="1000" b="1" u="none" strike="noStrike" dirty="0">
                          <a:effectLst/>
                        </a:rPr>
                        <a:t>Total</a:t>
                      </a:r>
                      <a:endParaRPr lang="en-US" sz="1000" b="1" i="0" u="none" strike="noStrike" dirty="0">
                        <a:solidFill>
                          <a:srgbClr val="000000"/>
                        </a:solidFill>
                        <a:effectLst/>
                        <a:latin typeface="Calibri"/>
                      </a:endParaRPr>
                    </a:p>
                  </a:txBody>
                  <a:tcPr marL="5855" marR="5855" marT="5855" marB="0" anchor="b"/>
                </a:tc>
                <a:tc>
                  <a:txBody>
                    <a:bodyPr/>
                    <a:lstStyle/>
                    <a:p>
                      <a:pPr algn="ctr" fontAlgn="b"/>
                      <a:r>
                        <a:rPr lang="en-US" sz="1000" b="1" u="none" strike="noStrike" dirty="0">
                          <a:effectLst/>
                        </a:rPr>
                        <a:t>Spares</a:t>
                      </a:r>
                      <a:endParaRPr lang="en-US" sz="1000" b="1" i="0" u="none" strike="noStrike" dirty="0">
                        <a:solidFill>
                          <a:srgbClr val="000000"/>
                        </a:solidFill>
                        <a:effectLst/>
                        <a:latin typeface="Calibri"/>
                      </a:endParaRPr>
                    </a:p>
                  </a:txBody>
                  <a:tcPr marL="5855" marR="5855" marT="5855" marB="0" anchor="b"/>
                </a:tc>
                <a:tc>
                  <a:txBody>
                    <a:bodyPr/>
                    <a:lstStyle/>
                    <a:p>
                      <a:pPr algn="ctr" fontAlgn="b"/>
                      <a:r>
                        <a:rPr lang="en-US" sz="1000" b="1" u="none" strike="noStrike" dirty="0" smtClean="0">
                          <a:effectLst/>
                        </a:rPr>
                        <a:t>Proto.</a:t>
                      </a:r>
                      <a:endParaRPr lang="en-US" sz="1000" b="1" i="0" u="none" strike="noStrike" dirty="0">
                        <a:solidFill>
                          <a:srgbClr val="000000"/>
                        </a:solidFill>
                        <a:effectLst/>
                        <a:latin typeface="Calibri"/>
                      </a:endParaRPr>
                    </a:p>
                  </a:txBody>
                  <a:tcPr marL="5855" marR="5855" marT="5855" marB="0" anchor="b"/>
                </a:tc>
                <a:tc>
                  <a:txBody>
                    <a:bodyPr/>
                    <a:lstStyle/>
                    <a:p>
                      <a:pPr algn="ctr" fontAlgn="b"/>
                      <a:r>
                        <a:rPr lang="en-US" sz="1000" b="1" u="none" strike="noStrike" dirty="0">
                          <a:effectLst/>
                        </a:rPr>
                        <a:t>Operations</a:t>
                      </a:r>
                      <a:endParaRPr lang="en-US" sz="1000" b="1" i="0" u="none" strike="noStrike" dirty="0">
                        <a:solidFill>
                          <a:srgbClr val="000000"/>
                        </a:solidFill>
                        <a:effectLst/>
                        <a:latin typeface="Calibri"/>
                      </a:endParaRPr>
                    </a:p>
                  </a:txBody>
                  <a:tcPr marL="5855" marR="5855" marT="5855" marB="0" anchor="b"/>
                </a:tc>
                <a:tc>
                  <a:txBody>
                    <a:bodyPr/>
                    <a:lstStyle/>
                    <a:p>
                      <a:pPr algn="ctr" fontAlgn="b"/>
                      <a:r>
                        <a:rPr lang="en-US" sz="1000" b="1" u="none" strike="noStrike" dirty="0" smtClean="0">
                          <a:effectLst/>
                        </a:rPr>
                        <a:t>Infra</a:t>
                      </a:r>
                      <a:endParaRPr lang="en-US" sz="1000" b="1" i="0" u="none" strike="noStrike" dirty="0">
                        <a:solidFill>
                          <a:srgbClr val="000000"/>
                        </a:solidFill>
                        <a:effectLst/>
                        <a:latin typeface="Calibri"/>
                      </a:endParaRPr>
                    </a:p>
                  </a:txBody>
                  <a:tcPr marL="5855" marR="5855" marT="5855" marB="0" anchor="b"/>
                </a:tc>
                <a:tc>
                  <a:txBody>
                    <a:bodyPr/>
                    <a:lstStyle/>
                    <a:p>
                      <a:pPr algn="ctr" fontAlgn="b"/>
                      <a:r>
                        <a:rPr lang="en-US" sz="1000" b="1" u="none" strike="noStrike" dirty="0">
                          <a:effectLst/>
                        </a:rPr>
                        <a:t>Capital </a:t>
                      </a:r>
                      <a:r>
                        <a:rPr lang="en-US" sz="1000" b="1" u="none" strike="noStrike" dirty="0" err="1">
                          <a:effectLst/>
                        </a:rPr>
                        <a:t>Equipments</a:t>
                      </a:r>
                      <a:endParaRPr lang="en-US" sz="1000" b="1" i="0" u="none" strike="noStrike" dirty="0">
                        <a:solidFill>
                          <a:srgbClr val="000000"/>
                        </a:solidFill>
                        <a:effectLst/>
                        <a:latin typeface="Calibri"/>
                      </a:endParaRPr>
                    </a:p>
                  </a:txBody>
                  <a:tcPr marL="5855" marR="5855" marT="5855" marB="0" anchor="b"/>
                </a:tc>
              </a:tr>
              <a:tr h="211936">
                <a:tc>
                  <a:txBody>
                    <a:bodyPr/>
                    <a:lstStyle/>
                    <a:p>
                      <a:pPr algn="l" fontAlgn="b"/>
                      <a:r>
                        <a:rPr lang="en-US" sz="1000" u="none" strike="noStrike" dirty="0">
                          <a:effectLst/>
                        </a:rPr>
                        <a:t>HPS</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dirty="0">
                          <a:solidFill>
                            <a:srgbClr val="000000"/>
                          </a:solidFill>
                          <a:effectLst/>
                          <a:latin typeface="Calibri"/>
                        </a:rPr>
                        <a:t> $        1,761 </a:t>
                      </a:r>
                    </a:p>
                  </a:txBody>
                  <a:tcPr marL="9525" marR="9525" marT="9525" marB="0" anchor="ctr"/>
                </a:tc>
                <a:tc>
                  <a:txBody>
                    <a:bodyPr/>
                    <a:lstStyle/>
                    <a:p>
                      <a:pPr algn="r" fontAlgn="b"/>
                      <a:r>
                        <a:rPr lang="en-US" sz="1000" b="0" i="0" u="none" strike="noStrike" dirty="0">
                          <a:solidFill>
                            <a:srgbClr val="000000"/>
                          </a:solidFill>
                          <a:effectLst/>
                          <a:latin typeface="Calibri"/>
                        </a:rPr>
                        <a:t> $        1,211 </a:t>
                      </a:r>
                    </a:p>
                  </a:txBody>
                  <a:tcPr marL="9525" marR="9525" marT="9525" marB="0" anchor="ctr"/>
                </a:tc>
                <a:tc>
                  <a:txBody>
                    <a:bodyPr/>
                    <a:lstStyle/>
                    <a:p>
                      <a:pPr algn="r" fontAlgn="b"/>
                      <a:r>
                        <a:rPr lang="en-US" sz="1000" b="0" i="0" u="none" strike="noStrike" dirty="0">
                          <a:solidFill>
                            <a:srgbClr val="000000"/>
                          </a:solidFill>
                          <a:effectLst/>
                          <a:latin typeface="Calibri"/>
                        </a:rPr>
                        <a:t> $        2,972 </a:t>
                      </a:r>
                    </a:p>
                  </a:txBody>
                  <a:tcPr marL="9525" marR="9525" marT="9525" marB="0" anchor="ctr"/>
                </a:tc>
                <a:tc>
                  <a:txBody>
                    <a:bodyPr/>
                    <a:lstStyle/>
                    <a:p>
                      <a:pPr algn="r" fontAlgn="b"/>
                      <a:r>
                        <a:rPr lang="en-US" sz="1000" b="0" i="0" u="none" strike="noStrike">
                          <a:solidFill>
                            <a:srgbClr val="000000"/>
                          </a:solidFill>
                          <a:effectLst/>
                          <a:latin typeface="Calibri"/>
                        </a:rPr>
                        <a:t> $           78 </a:t>
                      </a:r>
                    </a:p>
                  </a:txBody>
                  <a:tcPr marL="9525" marR="9525" marT="9525" marB="0" anchor="ctr"/>
                </a:tc>
                <a:tc>
                  <a:txBody>
                    <a:bodyPr/>
                    <a:lstStyle/>
                    <a:p>
                      <a:pPr algn="r" fontAlgn="b"/>
                      <a:r>
                        <a:rPr lang="en-US" sz="1000" b="0" i="0" u="none" strike="noStrike">
                          <a:solidFill>
                            <a:srgbClr val="000000"/>
                          </a:solidFill>
                          <a:effectLst/>
                          <a:latin typeface="Calibri"/>
                        </a:rPr>
                        <a:t> $           21 </a:t>
                      </a:r>
                    </a:p>
                  </a:txBody>
                  <a:tcPr marL="9525" marR="9525" marT="9525" marB="0" anchor="ctr"/>
                </a:tc>
                <a:tc>
                  <a:txBody>
                    <a:bodyPr/>
                    <a:lstStyle/>
                    <a:p>
                      <a:pPr algn="r" fontAlgn="b"/>
                      <a:r>
                        <a:rPr lang="en-US" sz="1000" b="0" i="0" u="none" strike="noStrike">
                          <a:solidFill>
                            <a:srgbClr val="000000"/>
                          </a:solidFill>
                          <a:effectLst/>
                          <a:latin typeface="Calibri"/>
                        </a:rPr>
                        <a:t> $        928 </a:t>
                      </a:r>
                    </a:p>
                  </a:txBody>
                  <a:tcPr marL="9525" marR="9525" marT="9525" marB="0" anchor="ctr"/>
                </a:tc>
                <a:tc>
                  <a:txBody>
                    <a:bodyPr/>
                    <a:lstStyle/>
                    <a:p>
                      <a:pPr algn="r" fontAlgn="b"/>
                      <a:r>
                        <a:rPr lang="en-US" sz="1000" b="0" i="0" u="none" strike="noStrike">
                          <a:solidFill>
                            <a:srgbClr val="000000"/>
                          </a:solidFill>
                          <a:effectLst/>
                          <a:latin typeface="Calibri"/>
                        </a:rPr>
                        <a:t> $        248 </a:t>
                      </a:r>
                    </a:p>
                  </a:txBody>
                  <a:tcPr marL="9525" marR="9525" marT="9525" marB="0" anchor="ctr"/>
                </a:tc>
                <a:tc>
                  <a:txBody>
                    <a:bodyPr/>
                    <a:lstStyle/>
                    <a:p>
                      <a:pPr algn="r" fontAlgn="b"/>
                      <a:r>
                        <a:rPr lang="en-US" sz="1000" b="0" i="0" u="none" strike="noStrike">
                          <a:solidFill>
                            <a:srgbClr val="000000"/>
                          </a:solidFill>
                          <a:effectLst/>
                          <a:latin typeface="Calibri"/>
                        </a:rPr>
                        <a:t> $        1,796 </a:t>
                      </a:r>
                    </a:p>
                  </a:txBody>
                  <a:tcPr marL="9525" marR="9525" marT="9525" marB="0" anchor="ctr"/>
                </a:tc>
              </a:tr>
              <a:tr h="211936">
                <a:tc>
                  <a:txBody>
                    <a:bodyPr/>
                    <a:lstStyle/>
                    <a:p>
                      <a:pPr algn="l" fontAlgn="b"/>
                      <a:r>
                        <a:rPr lang="en-US" sz="1000" u="none" strike="noStrike" dirty="0">
                          <a:effectLst/>
                        </a:rPr>
                        <a:t>Beamline</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91 </a:t>
                      </a:r>
                    </a:p>
                  </a:txBody>
                  <a:tcPr marL="9525" marR="9525" marT="9525" marB="0" anchor="ctr"/>
                </a:tc>
                <a:tc>
                  <a:txBody>
                    <a:bodyPr/>
                    <a:lstStyle/>
                    <a:p>
                      <a:pPr algn="r" fontAlgn="b"/>
                      <a:r>
                        <a:rPr lang="en-US" sz="1000" b="0" i="0" u="none" strike="noStrike">
                          <a:solidFill>
                            <a:srgbClr val="000000"/>
                          </a:solidFill>
                          <a:effectLst/>
                          <a:latin typeface="Calibri"/>
                        </a:rPr>
                        <a:t> $           131 </a:t>
                      </a:r>
                    </a:p>
                  </a:txBody>
                  <a:tcPr marL="9525" marR="9525" marT="9525" marB="0" anchor="ctr"/>
                </a:tc>
                <a:tc>
                  <a:txBody>
                    <a:bodyPr/>
                    <a:lstStyle/>
                    <a:p>
                      <a:pPr algn="r" fontAlgn="b"/>
                      <a:r>
                        <a:rPr lang="en-US" sz="1000" b="0" i="0" u="none" strike="noStrike" dirty="0">
                          <a:solidFill>
                            <a:srgbClr val="000000"/>
                          </a:solidFill>
                          <a:effectLst/>
                          <a:latin typeface="Calibri"/>
                        </a:rPr>
                        <a:t> $           223 </a:t>
                      </a:r>
                    </a:p>
                  </a:txBody>
                  <a:tcPr marL="9525" marR="9525" marT="9525" marB="0" anchor="ctr"/>
                </a:tc>
                <a:tc>
                  <a:txBody>
                    <a:bodyPr/>
                    <a:lstStyle/>
                    <a:p>
                      <a:pPr algn="r" fontAlgn="b"/>
                      <a:r>
                        <a:rPr lang="en-US" sz="1000" b="0" i="0" u="none" strike="noStrike" dirty="0">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6 </a:t>
                      </a:r>
                    </a:p>
                  </a:txBody>
                  <a:tcPr marL="9525" marR="9525" marT="9525" marB="0" anchor="ctr"/>
                </a:tc>
                <a:tc>
                  <a:txBody>
                    <a:bodyPr/>
                    <a:lstStyle/>
                    <a:p>
                      <a:pPr algn="r" fontAlgn="b"/>
                      <a:r>
                        <a:rPr lang="en-US" sz="1000" b="0" i="0" u="none" strike="noStrike">
                          <a:solidFill>
                            <a:srgbClr val="000000"/>
                          </a:solidFill>
                          <a:effectLst/>
                          <a:latin typeface="Calibri"/>
                        </a:rPr>
                        <a:t> $           217 </a:t>
                      </a:r>
                    </a:p>
                  </a:txBody>
                  <a:tcPr marL="9525" marR="9525" marT="9525" marB="0" anchor="ctr"/>
                </a:tc>
              </a:tr>
              <a:tr h="211936">
                <a:tc>
                  <a:txBody>
                    <a:bodyPr/>
                    <a:lstStyle/>
                    <a:p>
                      <a:pPr algn="l" fontAlgn="b"/>
                      <a:r>
                        <a:rPr lang="en-US" sz="1000" u="none" strike="noStrike" dirty="0">
                          <a:effectLst/>
                        </a:rPr>
                        <a:t>SVT</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452 </a:t>
                      </a:r>
                    </a:p>
                  </a:txBody>
                  <a:tcPr marL="9525" marR="9525" marT="9525" marB="0" anchor="ctr"/>
                </a:tc>
                <a:tc>
                  <a:txBody>
                    <a:bodyPr/>
                    <a:lstStyle/>
                    <a:p>
                      <a:pPr algn="r" fontAlgn="b"/>
                      <a:r>
                        <a:rPr lang="en-US" sz="1000" b="0" i="0" u="none" strike="noStrike">
                          <a:solidFill>
                            <a:srgbClr val="000000"/>
                          </a:solidFill>
                          <a:effectLst/>
                          <a:latin typeface="Calibri"/>
                        </a:rPr>
                        <a:t> $           204 </a:t>
                      </a:r>
                    </a:p>
                  </a:txBody>
                  <a:tcPr marL="9525" marR="9525" marT="9525" marB="0" anchor="ctr"/>
                </a:tc>
                <a:tc>
                  <a:txBody>
                    <a:bodyPr/>
                    <a:lstStyle/>
                    <a:p>
                      <a:pPr algn="r" fontAlgn="b"/>
                      <a:r>
                        <a:rPr lang="en-US" sz="1000" b="0" i="0" u="none" strike="noStrike">
                          <a:solidFill>
                            <a:srgbClr val="000000"/>
                          </a:solidFill>
                          <a:effectLst/>
                          <a:latin typeface="Calibri"/>
                        </a:rPr>
                        <a:t> $           656 </a:t>
                      </a:r>
                    </a:p>
                  </a:txBody>
                  <a:tcPr marL="9525" marR="9525" marT="9525" marB="0" anchor="ctr"/>
                </a:tc>
                <a:tc>
                  <a:txBody>
                    <a:bodyPr/>
                    <a:lstStyle/>
                    <a:p>
                      <a:pPr algn="r" fontAlgn="b"/>
                      <a:r>
                        <a:rPr lang="en-US" sz="1000" b="0" i="0" u="none" strike="noStrike" dirty="0">
                          <a:solidFill>
                            <a:srgbClr val="000000"/>
                          </a:solidFill>
                          <a:effectLst/>
                          <a:latin typeface="Calibri"/>
                        </a:rPr>
                        <a:t> $             8 </a:t>
                      </a:r>
                    </a:p>
                  </a:txBody>
                  <a:tcPr marL="9525" marR="9525" marT="9525" marB="0" anchor="ctr"/>
                </a:tc>
                <a:tc>
                  <a:txBody>
                    <a:bodyPr/>
                    <a:lstStyle/>
                    <a:p>
                      <a:pPr algn="r" fontAlgn="b"/>
                      <a:r>
                        <a:rPr lang="en-US" sz="1000" b="0" i="0" u="none" strike="noStrike" dirty="0">
                          <a:solidFill>
                            <a:srgbClr val="000000"/>
                          </a:solidFill>
                          <a:effectLst/>
                          <a:latin typeface="Calibri"/>
                        </a:rPr>
                        <a:t> $           10 </a:t>
                      </a:r>
                    </a:p>
                  </a:txBody>
                  <a:tcPr marL="9525" marR="9525" marT="9525" marB="0" anchor="ctr"/>
                </a:tc>
                <a:tc>
                  <a:txBody>
                    <a:bodyPr/>
                    <a:lstStyle/>
                    <a:p>
                      <a:pPr algn="r" fontAlgn="b"/>
                      <a:r>
                        <a:rPr lang="en-US" sz="1000" b="0" i="0" u="none" strike="noStrike" dirty="0">
                          <a:solidFill>
                            <a:srgbClr val="000000"/>
                          </a:solidFill>
                          <a:effectLst/>
                          <a:latin typeface="Calibri"/>
                        </a:rPr>
                        <a:t> $           75 </a:t>
                      </a:r>
                    </a:p>
                  </a:txBody>
                  <a:tcPr marL="9525" marR="9525" marT="9525" marB="0" anchor="ctr"/>
                </a:tc>
                <a:tc>
                  <a:txBody>
                    <a:bodyPr/>
                    <a:lstStyle/>
                    <a:p>
                      <a:pPr algn="r" fontAlgn="b"/>
                      <a:r>
                        <a:rPr lang="en-US" sz="1000" b="0" i="0" u="none" strike="noStrike">
                          <a:solidFill>
                            <a:srgbClr val="000000"/>
                          </a:solidFill>
                          <a:effectLst/>
                          <a:latin typeface="Calibri"/>
                        </a:rPr>
                        <a:t> $           43 </a:t>
                      </a:r>
                    </a:p>
                  </a:txBody>
                  <a:tcPr marL="9525" marR="9525" marT="9525" marB="0" anchor="ctr"/>
                </a:tc>
                <a:tc>
                  <a:txBody>
                    <a:bodyPr/>
                    <a:lstStyle/>
                    <a:p>
                      <a:pPr algn="r" fontAlgn="b"/>
                      <a:r>
                        <a:rPr lang="en-US" sz="1000" b="0" i="0" u="none" strike="noStrike">
                          <a:solidFill>
                            <a:srgbClr val="000000"/>
                          </a:solidFill>
                          <a:effectLst/>
                          <a:latin typeface="Calibri"/>
                        </a:rPr>
                        <a:t> $           539 </a:t>
                      </a:r>
                    </a:p>
                  </a:txBody>
                  <a:tcPr marL="9525" marR="9525" marT="9525" marB="0" anchor="ctr"/>
                </a:tc>
              </a:tr>
              <a:tr h="211936">
                <a:tc>
                  <a:txBody>
                    <a:bodyPr/>
                    <a:lstStyle/>
                    <a:p>
                      <a:pPr algn="l" fontAlgn="b"/>
                      <a:r>
                        <a:rPr lang="en-US" sz="1000" u="none" strike="noStrike" dirty="0">
                          <a:effectLst/>
                        </a:rPr>
                        <a:t>SVT DAQ</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431 </a:t>
                      </a:r>
                    </a:p>
                  </a:txBody>
                  <a:tcPr marL="9525" marR="9525" marT="9525" marB="0" anchor="ctr"/>
                </a:tc>
                <a:tc>
                  <a:txBody>
                    <a:bodyPr/>
                    <a:lstStyle/>
                    <a:p>
                      <a:pPr algn="r" fontAlgn="b"/>
                      <a:r>
                        <a:rPr lang="en-US" sz="1000" b="0" i="0" u="none" strike="noStrike">
                          <a:solidFill>
                            <a:srgbClr val="000000"/>
                          </a:solidFill>
                          <a:effectLst/>
                          <a:latin typeface="Calibri"/>
                        </a:rPr>
                        <a:t> $           352 </a:t>
                      </a:r>
                    </a:p>
                  </a:txBody>
                  <a:tcPr marL="9525" marR="9525" marT="9525" marB="0" anchor="ctr"/>
                </a:tc>
                <a:tc>
                  <a:txBody>
                    <a:bodyPr/>
                    <a:lstStyle/>
                    <a:p>
                      <a:pPr algn="r" fontAlgn="b"/>
                      <a:r>
                        <a:rPr lang="en-US" sz="1000" b="0" i="0" u="none" strike="noStrike">
                          <a:solidFill>
                            <a:srgbClr val="000000"/>
                          </a:solidFill>
                          <a:effectLst/>
                          <a:latin typeface="Calibri"/>
                        </a:rPr>
                        <a:t> $           782 </a:t>
                      </a:r>
                    </a:p>
                  </a:txBody>
                  <a:tcPr marL="9525" marR="9525" marT="9525" marB="0" anchor="ctr"/>
                </a:tc>
                <a:tc>
                  <a:txBody>
                    <a:bodyPr/>
                    <a:lstStyle/>
                    <a:p>
                      <a:pPr algn="r" fontAlgn="b"/>
                      <a:r>
                        <a:rPr lang="en-US" sz="1000" b="0" i="0" u="none" strike="noStrike">
                          <a:solidFill>
                            <a:srgbClr val="000000"/>
                          </a:solidFill>
                          <a:effectLst/>
                          <a:latin typeface="Calibri"/>
                        </a:rPr>
                        <a:t> $           70 </a:t>
                      </a:r>
                    </a:p>
                  </a:txBody>
                  <a:tcPr marL="9525" marR="9525" marT="9525" marB="0" anchor="ctr"/>
                </a:tc>
                <a:tc>
                  <a:txBody>
                    <a:bodyPr/>
                    <a:lstStyle/>
                    <a:p>
                      <a:pPr algn="r" fontAlgn="b"/>
                      <a:r>
                        <a:rPr lang="en-US" sz="1000" b="0" i="0" u="none" strike="noStrike">
                          <a:solidFill>
                            <a:srgbClr val="000000"/>
                          </a:solidFill>
                          <a:effectLst/>
                          <a:latin typeface="Calibri"/>
                        </a:rPr>
                        <a:t> $           11 </a:t>
                      </a:r>
                    </a:p>
                  </a:txBody>
                  <a:tcPr marL="9525" marR="9525" marT="9525" marB="0" anchor="ctr"/>
                </a:tc>
                <a:tc>
                  <a:txBody>
                    <a:bodyPr/>
                    <a:lstStyle/>
                    <a:p>
                      <a:pPr algn="r" fontAlgn="b"/>
                      <a:r>
                        <a:rPr lang="en-US" sz="1000" b="0" i="0" u="none" strike="noStrike" dirty="0">
                          <a:solidFill>
                            <a:srgbClr val="000000"/>
                          </a:solidFill>
                          <a:effectLst/>
                          <a:latin typeface="Calibri"/>
                        </a:rPr>
                        <a:t> $           80 </a:t>
                      </a:r>
                    </a:p>
                  </a:txBody>
                  <a:tcPr marL="9525" marR="9525" marT="9525" marB="0" anchor="ctr"/>
                </a:tc>
                <a:tc>
                  <a:txBody>
                    <a:bodyPr/>
                    <a:lstStyle/>
                    <a:p>
                      <a:pPr algn="r" fontAlgn="b"/>
                      <a:r>
                        <a:rPr lang="en-US" sz="1000" b="0" i="0" u="none" strike="noStrike" dirty="0">
                          <a:solidFill>
                            <a:srgbClr val="000000"/>
                          </a:solidFill>
                          <a:effectLst/>
                          <a:latin typeface="Calibri"/>
                        </a:rPr>
                        <a:t> $        162 </a:t>
                      </a:r>
                    </a:p>
                  </a:txBody>
                  <a:tcPr marL="9525" marR="9525" marT="9525" marB="0" anchor="ctr"/>
                </a:tc>
                <a:tc>
                  <a:txBody>
                    <a:bodyPr/>
                    <a:lstStyle/>
                    <a:p>
                      <a:pPr algn="r" fontAlgn="b"/>
                      <a:r>
                        <a:rPr lang="en-US" sz="1000" b="0" i="0" u="none" strike="noStrike">
                          <a:solidFill>
                            <a:srgbClr val="000000"/>
                          </a:solidFill>
                          <a:effectLst/>
                          <a:latin typeface="Calibri"/>
                        </a:rPr>
                        <a:t> $           540 </a:t>
                      </a:r>
                    </a:p>
                  </a:txBody>
                  <a:tcPr marL="9525" marR="9525" marT="9525" marB="0" anchor="ctr"/>
                </a:tc>
              </a:tr>
              <a:tr h="211936">
                <a:tc>
                  <a:txBody>
                    <a:bodyPr/>
                    <a:lstStyle/>
                    <a:p>
                      <a:pPr algn="l" fontAlgn="b"/>
                      <a:r>
                        <a:rPr lang="en-US" sz="1000" u="none" strike="noStrike" dirty="0">
                          <a:effectLst/>
                        </a:rPr>
                        <a:t> ECAL</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36 </a:t>
                      </a:r>
                    </a:p>
                  </a:txBody>
                  <a:tcPr marL="9525" marR="9525" marT="9525" marB="0" anchor="ctr"/>
                </a:tc>
                <a:tc>
                  <a:txBody>
                    <a:bodyPr/>
                    <a:lstStyle/>
                    <a:p>
                      <a:pPr algn="r" fontAlgn="b"/>
                      <a:r>
                        <a:rPr lang="en-US" sz="1000" b="0" i="0" u="none" strike="noStrike">
                          <a:solidFill>
                            <a:srgbClr val="000000"/>
                          </a:solidFill>
                          <a:effectLst/>
                          <a:latin typeface="Calibri"/>
                        </a:rPr>
                        <a:t> $              12 </a:t>
                      </a:r>
                    </a:p>
                  </a:txBody>
                  <a:tcPr marL="9525" marR="9525" marT="9525" marB="0" anchor="ctr"/>
                </a:tc>
                <a:tc>
                  <a:txBody>
                    <a:bodyPr/>
                    <a:lstStyle/>
                    <a:p>
                      <a:pPr algn="r" fontAlgn="b"/>
                      <a:r>
                        <a:rPr lang="en-US" sz="1000" b="0" i="0" u="none" strike="noStrike">
                          <a:solidFill>
                            <a:srgbClr val="000000"/>
                          </a:solidFill>
                          <a:effectLst/>
                          <a:latin typeface="Calibri"/>
                        </a:rPr>
                        <a:t> $              48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dirty="0">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48 </a:t>
                      </a:r>
                    </a:p>
                  </a:txBody>
                  <a:tcPr marL="9525" marR="9525" marT="9525" marB="0" anchor="ctr"/>
                </a:tc>
              </a:tr>
              <a:tr h="211936">
                <a:tc>
                  <a:txBody>
                    <a:bodyPr/>
                    <a:lstStyle/>
                    <a:p>
                      <a:pPr algn="l" fontAlgn="b"/>
                      <a:r>
                        <a:rPr lang="en-US" sz="1000" u="none" strike="noStrike" dirty="0">
                          <a:effectLst/>
                        </a:rPr>
                        <a:t>TDAQ</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151 </a:t>
                      </a:r>
                    </a:p>
                  </a:txBody>
                  <a:tcPr marL="9525" marR="9525" marT="9525" marB="0" anchor="ctr"/>
                </a:tc>
                <a:tc>
                  <a:txBody>
                    <a:bodyPr/>
                    <a:lstStyle/>
                    <a:p>
                      <a:pPr algn="r" fontAlgn="b"/>
                      <a:r>
                        <a:rPr lang="en-US" sz="1000" b="0" i="0" u="none" strike="noStrike">
                          <a:solidFill>
                            <a:srgbClr val="000000"/>
                          </a:solidFill>
                          <a:effectLst/>
                          <a:latin typeface="Calibri"/>
                        </a:rPr>
                        <a:t> $              10 </a:t>
                      </a:r>
                    </a:p>
                  </a:txBody>
                  <a:tcPr marL="9525" marR="9525" marT="9525" marB="0" anchor="ctr"/>
                </a:tc>
                <a:tc>
                  <a:txBody>
                    <a:bodyPr/>
                    <a:lstStyle/>
                    <a:p>
                      <a:pPr algn="r" fontAlgn="b"/>
                      <a:r>
                        <a:rPr lang="en-US" sz="1000" b="0" i="0" u="none" strike="noStrike">
                          <a:solidFill>
                            <a:srgbClr val="000000"/>
                          </a:solidFill>
                          <a:effectLst/>
                          <a:latin typeface="Calibri"/>
                        </a:rPr>
                        <a:t> $           161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dirty="0">
                          <a:solidFill>
                            <a:srgbClr val="000000"/>
                          </a:solidFill>
                          <a:effectLst/>
                          <a:latin typeface="Calibri"/>
                        </a:rPr>
                        <a:t> $           10 </a:t>
                      </a:r>
                    </a:p>
                  </a:txBody>
                  <a:tcPr marL="9525" marR="9525" marT="9525" marB="0" anchor="ctr"/>
                </a:tc>
                <a:tc>
                  <a:txBody>
                    <a:bodyPr/>
                    <a:lstStyle/>
                    <a:p>
                      <a:pPr algn="r" fontAlgn="b"/>
                      <a:r>
                        <a:rPr lang="en-US" sz="1000" b="0" i="0" u="none" strike="noStrike">
                          <a:solidFill>
                            <a:srgbClr val="000000"/>
                          </a:solidFill>
                          <a:effectLst/>
                          <a:latin typeface="Calibri"/>
                        </a:rPr>
                        <a:t> $           151 </a:t>
                      </a:r>
                    </a:p>
                  </a:txBody>
                  <a:tcPr marL="9525" marR="9525" marT="9525" marB="0" anchor="ctr"/>
                </a:tc>
              </a:tr>
              <a:tr h="211936">
                <a:tc>
                  <a:txBody>
                    <a:bodyPr/>
                    <a:lstStyle/>
                    <a:p>
                      <a:pPr algn="l" fontAlgn="b"/>
                      <a:r>
                        <a:rPr lang="en-US" sz="1000" u="none" strike="noStrike" dirty="0">
                          <a:effectLst/>
                        </a:rPr>
                        <a:t>Slow Control</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94 </a:t>
                      </a:r>
                    </a:p>
                  </a:txBody>
                  <a:tcPr marL="9525" marR="9525" marT="9525" marB="0" anchor="ctr"/>
                </a:tc>
                <a:tc>
                  <a:txBody>
                    <a:bodyPr/>
                    <a:lstStyle/>
                    <a:p>
                      <a:pPr algn="r" fontAlgn="b"/>
                      <a:r>
                        <a:rPr lang="en-US" sz="1000" b="0" i="0" u="none" strike="noStrike">
                          <a:solidFill>
                            <a:srgbClr val="000000"/>
                          </a:solidFill>
                          <a:effectLst/>
                          <a:latin typeface="Calibri"/>
                        </a:rPr>
                        <a:t> $              39 </a:t>
                      </a:r>
                    </a:p>
                  </a:txBody>
                  <a:tcPr marL="9525" marR="9525" marT="9525" marB="0" anchor="ctr"/>
                </a:tc>
                <a:tc>
                  <a:txBody>
                    <a:bodyPr/>
                    <a:lstStyle/>
                    <a:p>
                      <a:pPr algn="r" fontAlgn="b"/>
                      <a:r>
                        <a:rPr lang="en-US" sz="1000" b="0" i="0" u="none" strike="noStrike">
                          <a:solidFill>
                            <a:srgbClr val="000000"/>
                          </a:solidFill>
                          <a:effectLst/>
                          <a:latin typeface="Calibri"/>
                        </a:rPr>
                        <a:t> $           134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28 </a:t>
                      </a:r>
                    </a:p>
                  </a:txBody>
                  <a:tcPr marL="9525" marR="9525" marT="9525" marB="0" anchor="ctr"/>
                </a:tc>
                <a:tc>
                  <a:txBody>
                    <a:bodyPr/>
                    <a:lstStyle/>
                    <a:p>
                      <a:pPr algn="r" fontAlgn="b"/>
                      <a:r>
                        <a:rPr lang="en-US" sz="1000" b="0" i="0" u="none" strike="noStrike" dirty="0">
                          <a:solidFill>
                            <a:srgbClr val="000000"/>
                          </a:solidFill>
                          <a:effectLst/>
                          <a:latin typeface="Calibri"/>
                        </a:rPr>
                        <a:t> $           106 </a:t>
                      </a:r>
                    </a:p>
                  </a:txBody>
                  <a:tcPr marL="9525" marR="9525" marT="9525" marB="0" anchor="ctr"/>
                </a:tc>
              </a:tr>
              <a:tr h="211936">
                <a:tc>
                  <a:txBody>
                    <a:bodyPr/>
                    <a:lstStyle/>
                    <a:p>
                      <a:pPr algn="l" fontAlgn="b"/>
                      <a:r>
                        <a:rPr lang="en-US" sz="1000" u="none" strike="noStrike" dirty="0">
                          <a:effectLst/>
                        </a:rPr>
                        <a:t>Installation &amp; Commissioning</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58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58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55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dirty="0">
                          <a:solidFill>
                            <a:srgbClr val="000000"/>
                          </a:solidFill>
                          <a:effectLst/>
                          <a:latin typeface="Calibri"/>
                        </a:rPr>
                        <a:t> $                3 </a:t>
                      </a:r>
                    </a:p>
                  </a:txBody>
                  <a:tcPr marL="9525" marR="9525" marT="9525" marB="0" anchor="ctr"/>
                </a:tc>
              </a:tr>
              <a:tr h="117091">
                <a:tc>
                  <a:txBody>
                    <a:bodyPr/>
                    <a:lstStyle/>
                    <a:p>
                      <a:pPr algn="l" fontAlgn="b"/>
                      <a:r>
                        <a:rPr lang="en-US" sz="1000" u="none" strike="noStrike" dirty="0">
                          <a:effectLst/>
                        </a:rPr>
                        <a:t>Electron Running</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dirty="0">
                          <a:solidFill>
                            <a:srgbClr val="000000"/>
                          </a:solidFill>
                          <a:effectLst/>
                          <a:latin typeface="Calibri"/>
                        </a:rPr>
                        <a:t> $               -   </a:t>
                      </a:r>
                    </a:p>
                  </a:txBody>
                  <a:tcPr marL="9525" marR="9525" marT="9525" marB="0" anchor="ctr"/>
                </a:tc>
              </a:tr>
              <a:tr h="211936">
                <a:tc>
                  <a:txBody>
                    <a:bodyPr/>
                    <a:lstStyle/>
                    <a:p>
                      <a:pPr algn="l" fontAlgn="b"/>
                      <a:r>
                        <a:rPr lang="en-US" sz="1000" u="none" strike="noStrike" dirty="0">
                          <a:effectLst/>
                        </a:rPr>
                        <a:t>SLAC Travel Meetings</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125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125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125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dirty="0">
                          <a:solidFill>
                            <a:srgbClr val="000000"/>
                          </a:solidFill>
                          <a:effectLst/>
                          <a:latin typeface="Calibri"/>
                        </a:rPr>
                        <a:t> $               -   </a:t>
                      </a:r>
                    </a:p>
                  </a:txBody>
                  <a:tcPr marL="9525" marR="9525" marT="9525" marB="0" anchor="ctr"/>
                </a:tc>
              </a:tr>
              <a:tr h="211936">
                <a:tc>
                  <a:txBody>
                    <a:bodyPr/>
                    <a:lstStyle/>
                    <a:p>
                      <a:pPr algn="l" fontAlgn="b"/>
                      <a:r>
                        <a:rPr lang="en-US" sz="1000" u="none" strike="noStrike" dirty="0">
                          <a:effectLst/>
                        </a:rPr>
                        <a:t>SLAC Travel for Commissioning and Running</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156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156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130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dirty="0">
                          <a:solidFill>
                            <a:srgbClr val="000000"/>
                          </a:solidFill>
                          <a:effectLst/>
                          <a:latin typeface="Calibri"/>
                        </a:rPr>
                        <a:t> $              26 </a:t>
                      </a:r>
                    </a:p>
                  </a:txBody>
                  <a:tcPr marL="9525" marR="9525" marT="9525" marB="0" anchor="ctr"/>
                </a:tc>
              </a:tr>
              <a:tr h="211936">
                <a:tc>
                  <a:txBody>
                    <a:bodyPr/>
                    <a:lstStyle/>
                    <a:p>
                      <a:pPr algn="l" fontAlgn="b"/>
                      <a:r>
                        <a:rPr lang="en-US" sz="1000" u="none" strike="noStrike" dirty="0">
                          <a:effectLst/>
                        </a:rPr>
                        <a:t>Project management</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167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167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dirty="0">
                          <a:solidFill>
                            <a:srgbClr val="000000"/>
                          </a:solidFill>
                          <a:effectLst/>
                          <a:latin typeface="Calibri"/>
                        </a:rPr>
                        <a:t> $           167 </a:t>
                      </a:r>
                    </a:p>
                  </a:txBody>
                  <a:tcPr marL="9525" marR="9525" marT="9525" marB="0" anchor="ctr"/>
                </a:tc>
              </a:tr>
              <a:tr h="211936">
                <a:tc>
                  <a:txBody>
                    <a:bodyPr/>
                    <a:lstStyle/>
                    <a:p>
                      <a:pPr algn="l" fontAlgn="b"/>
                      <a:r>
                        <a:rPr lang="en-US" sz="1000" u="none" strike="noStrike" dirty="0">
                          <a:effectLst/>
                        </a:rPr>
                        <a:t> UCSC Funds</a:t>
                      </a:r>
                      <a:endParaRPr lang="en-US" sz="1000" b="0" i="0" u="none" strike="noStrike" dirty="0">
                        <a:solidFill>
                          <a:srgbClr val="000000"/>
                        </a:solidFill>
                        <a:effectLst/>
                        <a:latin typeface="Calibri"/>
                      </a:endParaRPr>
                    </a:p>
                  </a:txBody>
                  <a:tcPr marL="5855" marR="5855" marT="585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463 </a:t>
                      </a:r>
                    </a:p>
                  </a:txBody>
                  <a:tcPr marL="9525" marR="9525" marT="9525" marB="0" anchor="ctr"/>
                </a:tc>
                <a:tc>
                  <a:txBody>
                    <a:bodyPr/>
                    <a:lstStyle/>
                    <a:p>
                      <a:pPr algn="r" fontAlgn="b"/>
                      <a:r>
                        <a:rPr lang="en-US" sz="1000" b="0" i="0" u="none" strike="noStrike">
                          <a:solidFill>
                            <a:srgbClr val="000000"/>
                          </a:solidFill>
                          <a:effectLst/>
                          <a:latin typeface="Calibri"/>
                        </a:rPr>
                        <a:t> $           463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a:solidFill>
                            <a:srgbClr val="000000"/>
                          </a:solidFill>
                          <a:effectLst/>
                          <a:latin typeface="Calibri"/>
                        </a:rPr>
                        <a:t> $        463 </a:t>
                      </a:r>
                    </a:p>
                  </a:txBody>
                  <a:tcPr marL="9525" marR="9525" marT="9525" marB="0" anchor="ctr"/>
                </a:tc>
                <a:tc>
                  <a:txBody>
                    <a:bodyPr/>
                    <a:lstStyle/>
                    <a:p>
                      <a:pPr algn="r" fontAlgn="b"/>
                      <a:r>
                        <a:rPr lang="en-US" sz="1000" b="0" i="0" u="none" strike="noStrike">
                          <a:solidFill>
                            <a:srgbClr val="000000"/>
                          </a:solidFill>
                          <a:effectLst/>
                          <a:latin typeface="Calibri"/>
                        </a:rPr>
                        <a:t> $            -   </a:t>
                      </a:r>
                    </a:p>
                  </a:txBody>
                  <a:tcPr marL="9525" marR="9525" marT="9525" marB="0" anchor="ctr"/>
                </a:tc>
                <a:tc>
                  <a:txBody>
                    <a:bodyPr/>
                    <a:lstStyle/>
                    <a:p>
                      <a:pPr algn="r" fontAlgn="b"/>
                      <a:r>
                        <a:rPr lang="en-US" sz="1000" b="0" i="0" u="none" strike="noStrike" dirty="0">
                          <a:solidFill>
                            <a:srgbClr val="000000"/>
                          </a:solidFill>
                          <a:effectLst/>
                          <a:latin typeface="Calibri"/>
                        </a:rPr>
                        <a:t> $               -   </a:t>
                      </a:r>
                    </a:p>
                  </a:txBody>
                  <a:tcPr marL="9525" marR="9525" marT="9525" marB="0" anchor="ctr"/>
                </a:tc>
              </a:tr>
            </a:tbl>
          </a:graphicData>
        </a:graphic>
      </p:graphicFrame>
      <p:sp>
        <p:nvSpPr>
          <p:cNvPr id="6" name="TextBox 5"/>
          <p:cNvSpPr txBox="1"/>
          <p:nvPr/>
        </p:nvSpPr>
        <p:spPr>
          <a:xfrm>
            <a:off x="8288862" y="1610266"/>
            <a:ext cx="872070" cy="369332"/>
          </a:xfrm>
          <a:prstGeom prst="rect">
            <a:avLst/>
          </a:prstGeom>
          <a:noFill/>
          <a:ln>
            <a:noFill/>
          </a:ln>
        </p:spPr>
        <p:txBody>
          <a:bodyPr wrap="square" rtlCol="0">
            <a:spAutoFit/>
          </a:bodyPr>
          <a:lstStyle/>
          <a:p>
            <a:r>
              <a:rPr lang="en-US" u="sng" dirty="0" smtClean="0">
                <a:solidFill>
                  <a:srgbClr val="FF0000"/>
                </a:solidFill>
              </a:rPr>
              <a:t>&lt; $2M</a:t>
            </a:r>
            <a:endParaRPr lang="en-US" u="sng" dirty="0">
              <a:solidFill>
                <a:srgbClr val="FF0000"/>
              </a:solidFill>
            </a:endParaRPr>
          </a:p>
        </p:txBody>
      </p:sp>
    </p:spTree>
    <p:extLst>
      <p:ext uri="{BB962C8B-B14F-4D97-AF65-F5344CB8AC3E}">
        <p14:creationId xmlns:p14="http://schemas.microsoft.com/office/powerpoint/2010/main" val="1619340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836679360"/>
              </p:ext>
            </p:extLst>
          </p:nvPr>
        </p:nvGraphicFramePr>
        <p:xfrm>
          <a:off x="635000" y="1599142"/>
          <a:ext cx="7585605" cy="4539192"/>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p:txBody>
          <a:bodyPr/>
          <a:lstStyle/>
          <a:p>
            <a:r>
              <a:rPr lang="en-US" dirty="0"/>
              <a:t>Spending </a:t>
            </a:r>
            <a:r>
              <a:rPr lang="en-US" dirty="0" smtClean="0"/>
              <a:t>Profile</a:t>
            </a:r>
            <a:endParaRPr lang="en-US" dirty="0"/>
          </a:p>
        </p:txBody>
      </p:sp>
      <p:sp>
        <p:nvSpPr>
          <p:cNvPr id="2" name="TextBox 1"/>
          <p:cNvSpPr txBox="1"/>
          <p:nvPr/>
        </p:nvSpPr>
        <p:spPr>
          <a:xfrm>
            <a:off x="1837265" y="1775594"/>
            <a:ext cx="1159933" cy="738664"/>
          </a:xfrm>
          <a:prstGeom prst="rect">
            <a:avLst/>
          </a:prstGeom>
          <a:noFill/>
        </p:spPr>
        <p:txBody>
          <a:bodyPr wrap="square" rtlCol="0">
            <a:spAutoFit/>
          </a:bodyPr>
          <a:lstStyle/>
          <a:p>
            <a:pPr algn="ctr"/>
            <a:r>
              <a:rPr lang="en-US" sz="1400" dirty="0" smtClean="0"/>
              <a:t>Keep alive funds FY13</a:t>
            </a:r>
          </a:p>
          <a:p>
            <a:pPr algn="ctr"/>
            <a:r>
              <a:rPr lang="en-US" sz="1400" dirty="0" smtClean="0"/>
              <a:t>$414k</a:t>
            </a:r>
            <a:endParaRPr lang="en-US" sz="1400" dirty="0"/>
          </a:p>
        </p:txBody>
      </p:sp>
      <p:sp>
        <p:nvSpPr>
          <p:cNvPr id="6" name="TextBox 5"/>
          <p:cNvSpPr txBox="1"/>
          <p:nvPr/>
        </p:nvSpPr>
        <p:spPr>
          <a:xfrm>
            <a:off x="4030133" y="2774660"/>
            <a:ext cx="2336799" cy="646331"/>
          </a:xfrm>
          <a:prstGeom prst="rect">
            <a:avLst/>
          </a:prstGeom>
          <a:noFill/>
        </p:spPr>
        <p:txBody>
          <a:bodyPr wrap="square" rtlCol="0">
            <a:spAutoFit/>
          </a:bodyPr>
          <a:lstStyle/>
          <a:p>
            <a:pPr algn="ctr"/>
            <a:r>
              <a:rPr lang="en-US" dirty="0" smtClean="0"/>
              <a:t>FWP </a:t>
            </a:r>
          </a:p>
          <a:p>
            <a:pPr algn="ctr"/>
            <a:r>
              <a:rPr lang="en-US" dirty="0" smtClean="0"/>
              <a:t>FY14-FY15-FY16</a:t>
            </a:r>
            <a:endParaRPr lang="en-US" dirty="0"/>
          </a:p>
        </p:txBody>
      </p:sp>
      <p:sp>
        <p:nvSpPr>
          <p:cNvPr id="9" name="Right Arrow 8"/>
          <p:cNvSpPr/>
          <p:nvPr/>
        </p:nvSpPr>
        <p:spPr>
          <a:xfrm rot="5400000">
            <a:off x="2089150" y="4104216"/>
            <a:ext cx="745067" cy="2921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1"/>
          <p:cNvSpPr txBox="1"/>
          <p:nvPr/>
        </p:nvSpPr>
        <p:spPr>
          <a:xfrm>
            <a:off x="2006599" y="3429000"/>
            <a:ext cx="910167" cy="304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smtClean="0"/>
              <a:t>SVT Review</a:t>
            </a:r>
            <a:endParaRPr lang="en-US" sz="1100" dirty="0"/>
          </a:p>
        </p:txBody>
      </p:sp>
    </p:spTree>
    <p:extLst>
      <p:ext uri="{BB962C8B-B14F-4D97-AF65-F5344CB8AC3E}">
        <p14:creationId xmlns:p14="http://schemas.microsoft.com/office/powerpoint/2010/main" val="19692506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19</a:t>
            </a:fld>
            <a:endParaRPr lang="en-US" dirty="0"/>
          </a:p>
        </p:txBody>
      </p:sp>
      <p:sp>
        <p:nvSpPr>
          <p:cNvPr id="3" name="Title 2"/>
          <p:cNvSpPr>
            <a:spLocks noGrp="1"/>
          </p:cNvSpPr>
          <p:nvPr>
            <p:ph type="title"/>
          </p:nvPr>
        </p:nvSpPr>
        <p:spPr/>
        <p:txBody>
          <a:bodyPr/>
          <a:lstStyle/>
          <a:p>
            <a:r>
              <a:rPr lang="en-US" dirty="0" smtClean="0"/>
              <a:t>Manpower</a:t>
            </a:r>
            <a:r>
              <a:rPr lang="en-US" dirty="0"/>
              <a:t> </a:t>
            </a:r>
            <a:r>
              <a:rPr lang="en-US" dirty="0" smtClean="0"/>
              <a:t>– FTE Labor Breakdown</a:t>
            </a:r>
            <a:endParaRPr lang="en-US" dirty="0"/>
          </a:p>
        </p:txBody>
      </p:sp>
      <p:sp>
        <p:nvSpPr>
          <p:cNvPr id="14" name="TextBox 13"/>
          <p:cNvSpPr txBox="1"/>
          <p:nvPr/>
        </p:nvSpPr>
        <p:spPr>
          <a:xfrm>
            <a:off x="5398881" y="1894720"/>
            <a:ext cx="2198038" cy="369332"/>
          </a:xfrm>
          <a:prstGeom prst="rect">
            <a:avLst/>
          </a:prstGeom>
          <a:noFill/>
        </p:spPr>
        <p:txBody>
          <a:bodyPr wrap="none" rtlCol="0">
            <a:spAutoFit/>
          </a:bodyPr>
          <a:lstStyle/>
          <a:p>
            <a:r>
              <a:rPr lang="en-US" dirty="0" smtClean="0"/>
              <a:t>Labor  profile SLAC</a:t>
            </a:r>
            <a:endParaRPr lang="en-US" dirty="0"/>
          </a:p>
        </p:txBody>
      </p:sp>
      <p:sp>
        <p:nvSpPr>
          <p:cNvPr id="15" name="TextBox 14"/>
          <p:cNvSpPr txBox="1"/>
          <p:nvPr/>
        </p:nvSpPr>
        <p:spPr>
          <a:xfrm>
            <a:off x="5398881" y="4199216"/>
            <a:ext cx="2146742" cy="369332"/>
          </a:xfrm>
          <a:prstGeom prst="rect">
            <a:avLst/>
          </a:prstGeom>
          <a:noFill/>
        </p:spPr>
        <p:txBody>
          <a:bodyPr wrap="none" rtlCol="0">
            <a:spAutoFit/>
          </a:bodyPr>
          <a:lstStyle/>
          <a:p>
            <a:r>
              <a:rPr lang="en-US" dirty="0" smtClean="0"/>
              <a:t>Labor  profile JLAB</a:t>
            </a:r>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1455899218"/>
              </p:ext>
            </p:extLst>
          </p:nvPr>
        </p:nvGraphicFramePr>
        <p:xfrm>
          <a:off x="1758685" y="1338130"/>
          <a:ext cx="3236648" cy="1703070"/>
        </p:xfrm>
        <a:graphic>
          <a:graphicData uri="http://schemas.openxmlformats.org/drawingml/2006/table">
            <a:tbl>
              <a:tblPr firstRow="1" bandCol="1">
                <a:tableStyleId>{3C2FFA5D-87B4-456A-9821-1D502468CF0F}</a:tableStyleId>
              </a:tblPr>
              <a:tblGrid>
                <a:gridCol w="552587"/>
                <a:gridCol w="704444"/>
                <a:gridCol w="620870"/>
                <a:gridCol w="608926"/>
                <a:gridCol w="749821"/>
              </a:tblGrid>
              <a:tr h="190500">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FY13</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FY14</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a:effectLst/>
                        </a:rPr>
                        <a:t>FY15</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FY16</a:t>
                      </a:r>
                      <a:endParaRPr lang="en-US" sz="1800" b="0" i="0" u="none" strike="noStrike">
                        <a:solidFill>
                          <a:srgbClr val="000000"/>
                        </a:solidFill>
                        <a:effectLst/>
                        <a:latin typeface="Calibri"/>
                      </a:endParaRPr>
                    </a:p>
                  </a:txBody>
                  <a:tcPr marL="9525" marR="9525" marT="9525" marB="0" anchor="b"/>
                </a:tc>
              </a:tr>
              <a:tr h="190500">
                <a:tc>
                  <a:txBody>
                    <a:bodyPr/>
                    <a:lstStyle/>
                    <a:p>
                      <a:pPr algn="l" fontAlgn="b"/>
                      <a:r>
                        <a:rPr lang="en-US" sz="1800" u="none" strike="noStrike">
                          <a:effectLst/>
                        </a:rPr>
                        <a:t>ME</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0.19</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dirty="0">
                          <a:effectLst/>
                        </a:rPr>
                        <a:t>0.64</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0.14</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a:effectLst/>
                        </a:rPr>
                        <a:t>0.02</a:t>
                      </a:r>
                      <a:endParaRPr lang="en-US" sz="1800" b="0" i="0" u="none" strike="noStrike">
                        <a:solidFill>
                          <a:srgbClr val="000000"/>
                        </a:solidFill>
                        <a:effectLst/>
                        <a:latin typeface="Calibri"/>
                      </a:endParaRPr>
                    </a:p>
                  </a:txBody>
                  <a:tcPr marL="9525" marR="9525" marT="9525" marB="0" anchor="b"/>
                </a:tc>
              </a:tr>
              <a:tr h="190500">
                <a:tc>
                  <a:txBody>
                    <a:bodyPr/>
                    <a:lstStyle/>
                    <a:p>
                      <a:pPr algn="l" fontAlgn="b"/>
                      <a:r>
                        <a:rPr lang="en-US" sz="1800" u="none" strike="noStrike">
                          <a:effectLst/>
                        </a:rPr>
                        <a:t>MD</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0.09</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0.30</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dirty="0">
                          <a:effectLst/>
                        </a:rPr>
                        <a:t>0.00</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0.00</a:t>
                      </a:r>
                      <a:endParaRPr lang="en-US" sz="1800" b="0" i="0" u="none" strike="noStrike" dirty="0">
                        <a:solidFill>
                          <a:srgbClr val="000000"/>
                        </a:solidFill>
                        <a:effectLst/>
                        <a:latin typeface="Calibri"/>
                      </a:endParaRPr>
                    </a:p>
                  </a:txBody>
                  <a:tcPr marL="9525" marR="9525" marT="9525" marB="0" anchor="b"/>
                </a:tc>
              </a:tr>
              <a:tr h="190500">
                <a:tc>
                  <a:txBody>
                    <a:bodyPr/>
                    <a:lstStyle/>
                    <a:p>
                      <a:pPr algn="l" fontAlgn="b"/>
                      <a:r>
                        <a:rPr lang="en-US" sz="1800" u="none" strike="noStrike">
                          <a:effectLst/>
                        </a:rPr>
                        <a:t>MT</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0.08</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0.49</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0.00</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dirty="0">
                          <a:effectLst/>
                        </a:rPr>
                        <a:t>0.00</a:t>
                      </a:r>
                      <a:endParaRPr lang="en-US" sz="1800" b="0" i="0" u="none" strike="noStrike" dirty="0">
                        <a:solidFill>
                          <a:srgbClr val="000000"/>
                        </a:solidFill>
                        <a:effectLst/>
                        <a:latin typeface="Calibri"/>
                      </a:endParaRPr>
                    </a:p>
                  </a:txBody>
                  <a:tcPr marL="9525" marR="9525" marT="9525" marB="0" anchor="b"/>
                </a:tc>
              </a:tr>
              <a:tr h="190500">
                <a:tc>
                  <a:txBody>
                    <a:bodyPr/>
                    <a:lstStyle/>
                    <a:p>
                      <a:pPr algn="l" fontAlgn="b"/>
                      <a:r>
                        <a:rPr lang="en-US" sz="1800" u="none" strike="noStrike">
                          <a:effectLst/>
                        </a:rPr>
                        <a:t>EE</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0.58</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dirty="0">
                          <a:effectLst/>
                        </a:rPr>
                        <a:t>0.76</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a:effectLst/>
                        </a:rPr>
                        <a:t>0.05</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dirty="0">
                          <a:effectLst/>
                        </a:rPr>
                        <a:t>0.02</a:t>
                      </a:r>
                      <a:endParaRPr lang="en-US" sz="1800" b="0" i="0" u="none" strike="noStrike" dirty="0">
                        <a:solidFill>
                          <a:srgbClr val="000000"/>
                        </a:solidFill>
                        <a:effectLst/>
                        <a:latin typeface="Calibri"/>
                      </a:endParaRPr>
                    </a:p>
                  </a:txBody>
                  <a:tcPr marL="9525" marR="9525" marT="9525" marB="0" anchor="b"/>
                </a:tc>
              </a:tr>
              <a:tr h="190500">
                <a:tc>
                  <a:txBody>
                    <a:bodyPr/>
                    <a:lstStyle/>
                    <a:p>
                      <a:pPr algn="l" fontAlgn="b"/>
                      <a:r>
                        <a:rPr lang="en-US" sz="1800" u="none" strike="noStrike">
                          <a:effectLst/>
                        </a:rPr>
                        <a:t>ET</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0.01</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0.04</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dirty="0">
                          <a:effectLst/>
                        </a:rPr>
                        <a:t>0.00</a:t>
                      </a:r>
                      <a:endParaRPr lang="en-US" sz="1800" b="0" i="0" u="none" strike="noStrike" dirty="0">
                        <a:solidFill>
                          <a:srgbClr val="000000"/>
                        </a:solidFill>
                        <a:effectLst/>
                        <a:latin typeface="Calibri"/>
                      </a:endParaRPr>
                    </a:p>
                  </a:txBody>
                  <a:tcPr marL="9525" marR="9525" marT="9525" marB="0" anchor="b"/>
                </a:tc>
                <a:tc>
                  <a:txBody>
                    <a:bodyPr/>
                    <a:lstStyle/>
                    <a:p>
                      <a:pPr algn="ctr" fontAlgn="b"/>
                      <a:r>
                        <a:rPr lang="en-US" sz="1800" u="none" strike="noStrike" dirty="0">
                          <a:effectLst/>
                        </a:rPr>
                        <a:t>0.00</a:t>
                      </a:r>
                      <a:endParaRPr lang="en-US" sz="1800" b="0" i="0" u="none" strike="noStrike" dirty="0">
                        <a:solidFill>
                          <a:srgbClr val="000000"/>
                        </a:solidFill>
                        <a:effectLst/>
                        <a:latin typeface="Calibri"/>
                      </a:endParaRPr>
                    </a:p>
                  </a:txBody>
                  <a:tcPr marL="9525" marR="9525" marT="9525" marB="0" anchor="b"/>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580606431"/>
              </p:ext>
            </p:extLst>
          </p:nvPr>
        </p:nvGraphicFramePr>
        <p:xfrm>
          <a:off x="1735667" y="3441463"/>
          <a:ext cx="3236119" cy="1703070"/>
        </p:xfrm>
        <a:graphic>
          <a:graphicData uri="http://schemas.openxmlformats.org/drawingml/2006/table">
            <a:tbl>
              <a:tblPr firstRow="1" bandCol="1">
                <a:tableStyleId>{3C2FFA5D-87B4-456A-9821-1D502468CF0F}</a:tableStyleId>
              </a:tblPr>
              <a:tblGrid>
                <a:gridCol w="759619"/>
                <a:gridCol w="647700"/>
                <a:gridCol w="609600"/>
                <a:gridCol w="609600"/>
                <a:gridCol w="609600"/>
              </a:tblGrid>
              <a:tr h="190500">
                <a:tc>
                  <a:txBody>
                    <a:bodyPr/>
                    <a:lstStyle/>
                    <a:p>
                      <a:pPr algn="l" fontAlgn="b"/>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FY13</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FY14</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FY15</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FY16</a:t>
                      </a:r>
                      <a:endParaRPr lang="en-US" sz="1800" b="0" i="0" u="none" strike="noStrike">
                        <a:solidFill>
                          <a:srgbClr val="000000"/>
                        </a:solidFill>
                        <a:effectLst/>
                        <a:latin typeface="Calibri"/>
                      </a:endParaRPr>
                    </a:p>
                  </a:txBody>
                  <a:tcPr marL="9525" marR="9525" marT="9525" marB="0" anchor="b"/>
                </a:tc>
              </a:tr>
              <a:tr h="190500">
                <a:tc>
                  <a:txBody>
                    <a:bodyPr/>
                    <a:lstStyle/>
                    <a:p>
                      <a:pPr algn="l" fontAlgn="b"/>
                      <a:r>
                        <a:rPr lang="en-US" sz="1800" u="none" strike="noStrike">
                          <a:effectLst/>
                        </a:rPr>
                        <a:t>ME</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0.00</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0.03</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r>
              <a:tr h="190500">
                <a:tc>
                  <a:txBody>
                    <a:bodyPr/>
                    <a:lstStyle/>
                    <a:p>
                      <a:pPr algn="l" fontAlgn="b"/>
                      <a:r>
                        <a:rPr lang="en-US" sz="1800" u="none" strike="noStrike">
                          <a:effectLst/>
                        </a:rPr>
                        <a:t>MD</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0.05</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0.06</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r>
              <a:tr h="190500">
                <a:tc>
                  <a:txBody>
                    <a:bodyPr/>
                    <a:lstStyle/>
                    <a:p>
                      <a:pPr algn="l" fontAlgn="b"/>
                      <a:r>
                        <a:rPr lang="en-US" sz="1800" u="none" strike="noStrike">
                          <a:effectLst/>
                        </a:rPr>
                        <a:t>MT</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0.00</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0.14</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r>
              <a:tr h="190500">
                <a:tc>
                  <a:txBody>
                    <a:bodyPr/>
                    <a:lstStyle/>
                    <a:p>
                      <a:pPr algn="l" fontAlgn="b"/>
                      <a:r>
                        <a:rPr lang="en-US" sz="1800" u="none" strike="noStrike">
                          <a:effectLst/>
                        </a:rPr>
                        <a:t>EE</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0.12</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1.19</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r>
              <a:tr h="190500">
                <a:tc>
                  <a:txBody>
                    <a:bodyPr/>
                    <a:lstStyle/>
                    <a:p>
                      <a:pPr algn="l" fontAlgn="b"/>
                      <a:r>
                        <a:rPr lang="en-US" sz="1800" u="none" strike="noStrike">
                          <a:effectLst/>
                        </a:rPr>
                        <a:t>ET</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0.02</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0.07</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c>
                  <a:txBody>
                    <a:bodyPr/>
                    <a:lstStyle/>
                    <a:p>
                      <a:pPr algn="ctr" fontAlgn="b"/>
                      <a:r>
                        <a:rPr lang="en-US" sz="1800" u="none" strike="noStrike" dirty="0">
                          <a:effectLst/>
                        </a:rPr>
                        <a:t>0</a:t>
                      </a:r>
                      <a:endParaRPr lang="en-US" sz="1800" b="0" i="0" u="none" strike="noStrike" dirty="0">
                        <a:solidFill>
                          <a:srgbClr val="000000"/>
                        </a:solidFill>
                        <a:effectLst/>
                        <a:latin typeface="Calibri"/>
                      </a:endParaRPr>
                    </a:p>
                  </a:txBody>
                  <a:tcPr marL="9525" marR="9525" marT="9525" marB="0" anchor="b"/>
                </a:tc>
              </a:tr>
            </a:tbl>
          </a:graphicData>
        </a:graphic>
      </p:graphicFrame>
      <p:sp>
        <p:nvSpPr>
          <p:cNvPr id="18" name="TextBox 17"/>
          <p:cNvSpPr txBox="1"/>
          <p:nvPr/>
        </p:nvSpPr>
        <p:spPr>
          <a:xfrm>
            <a:off x="257870" y="5337202"/>
            <a:ext cx="8767597" cy="1200329"/>
          </a:xfrm>
          <a:prstGeom prst="rect">
            <a:avLst/>
          </a:prstGeom>
          <a:noFill/>
        </p:spPr>
        <p:txBody>
          <a:bodyPr wrap="square" rtlCol="0">
            <a:spAutoFit/>
          </a:bodyPr>
          <a:lstStyle/>
          <a:p>
            <a:pPr marL="342900" indent="-342900">
              <a:buFont typeface="+mj-lt"/>
              <a:buAutoNum type="arabicPeriod"/>
            </a:pPr>
            <a:r>
              <a:rPr lang="en-US" dirty="0" smtClean="0"/>
              <a:t>The Tables summarize only the engineering labor accounted as expenditures</a:t>
            </a:r>
          </a:p>
          <a:p>
            <a:pPr marL="342900" indent="-342900">
              <a:buFont typeface="+mj-lt"/>
              <a:buAutoNum type="arabicPeriod"/>
            </a:pPr>
            <a:endParaRPr lang="en-US" dirty="0" smtClean="0"/>
          </a:p>
          <a:p>
            <a:pPr marL="342900" indent="-342900">
              <a:buFont typeface="+mj-lt"/>
              <a:buAutoNum type="arabicPeriod"/>
            </a:pPr>
            <a:r>
              <a:rPr lang="en-US" dirty="0" smtClean="0"/>
              <a:t>The do not include the labor provided by physicists or the engineering provided by Orsay and INFN-GE</a:t>
            </a:r>
            <a:endParaRPr lang="en-US" dirty="0"/>
          </a:p>
        </p:txBody>
      </p:sp>
    </p:spTree>
    <p:extLst>
      <p:ext uri="{BB962C8B-B14F-4D97-AF65-F5344CB8AC3E}">
        <p14:creationId xmlns:p14="http://schemas.microsoft.com/office/powerpoint/2010/main" val="18588962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2</a:t>
            </a:fld>
            <a:endParaRPr lang="en-US" dirty="0"/>
          </a:p>
        </p:txBody>
      </p:sp>
      <p:sp>
        <p:nvSpPr>
          <p:cNvPr id="3" name="Title 2"/>
          <p:cNvSpPr>
            <a:spLocks noGrp="1"/>
          </p:cNvSpPr>
          <p:nvPr>
            <p:ph type="title"/>
          </p:nvPr>
        </p:nvSpPr>
        <p:spPr/>
        <p:txBody>
          <a:bodyPr/>
          <a:lstStyle/>
          <a:p>
            <a:r>
              <a:rPr lang="en-US" dirty="0" smtClean="0"/>
              <a:t>OUTLINE</a:t>
            </a:r>
            <a:endParaRPr lang="en-US" dirty="0"/>
          </a:p>
        </p:txBody>
      </p:sp>
      <p:sp>
        <p:nvSpPr>
          <p:cNvPr id="4" name="Content Placeholder 3"/>
          <p:cNvSpPr>
            <a:spLocks noGrp="1"/>
          </p:cNvSpPr>
          <p:nvPr>
            <p:ph sz="quarter" idx="14"/>
          </p:nvPr>
        </p:nvSpPr>
        <p:spPr>
          <a:xfrm>
            <a:off x="795867" y="1683850"/>
            <a:ext cx="7763933" cy="3836417"/>
          </a:xfrm>
        </p:spPr>
        <p:txBody>
          <a:bodyPr/>
          <a:lstStyle/>
          <a:p>
            <a:r>
              <a:rPr lang="en-US" dirty="0" smtClean="0"/>
              <a:t>1.Project Management Plan (described in the Proposal)</a:t>
            </a:r>
          </a:p>
          <a:p>
            <a:r>
              <a:rPr lang="en-US" dirty="0"/>
              <a:t>	</a:t>
            </a:r>
            <a:r>
              <a:rPr lang="en-US" dirty="0" smtClean="0"/>
              <a:t>Schedule</a:t>
            </a:r>
          </a:p>
          <a:p>
            <a:r>
              <a:rPr lang="en-US" dirty="0" smtClean="0"/>
              <a:t>	Costs</a:t>
            </a:r>
          </a:p>
          <a:p>
            <a:r>
              <a:rPr lang="en-US" dirty="0"/>
              <a:t>	</a:t>
            </a:r>
            <a:r>
              <a:rPr lang="en-US" dirty="0" smtClean="0"/>
              <a:t>Manpower</a:t>
            </a:r>
          </a:p>
          <a:p>
            <a:endParaRPr lang="en-US" dirty="0" smtClean="0"/>
          </a:p>
          <a:p>
            <a:r>
              <a:rPr lang="en-US" dirty="0" smtClean="0"/>
              <a:t>2.SLAC Review Jan’13 (Recommendations)</a:t>
            </a:r>
          </a:p>
          <a:p>
            <a:endParaRPr lang="en-US" dirty="0" smtClean="0"/>
          </a:p>
          <a:p>
            <a:r>
              <a:rPr lang="en-US" dirty="0" smtClean="0"/>
              <a:t>3.DOE review in July (Preparation)</a:t>
            </a:r>
          </a:p>
          <a:p>
            <a:endParaRPr lang="en-US" dirty="0"/>
          </a:p>
        </p:txBody>
      </p:sp>
    </p:spTree>
    <p:extLst>
      <p:ext uri="{BB962C8B-B14F-4D97-AF65-F5344CB8AC3E}">
        <p14:creationId xmlns:p14="http://schemas.microsoft.com/office/powerpoint/2010/main" val="153977635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20</a:t>
            </a:fld>
            <a:endParaRPr lang="en-US" dirty="0"/>
          </a:p>
        </p:txBody>
      </p:sp>
      <p:sp>
        <p:nvSpPr>
          <p:cNvPr id="3" name="Title 2"/>
          <p:cNvSpPr>
            <a:spLocks noGrp="1"/>
          </p:cNvSpPr>
          <p:nvPr>
            <p:ph type="title"/>
          </p:nvPr>
        </p:nvSpPr>
        <p:spPr/>
        <p:txBody>
          <a:bodyPr/>
          <a:lstStyle/>
          <a:p>
            <a:r>
              <a:rPr lang="en-US" dirty="0" smtClean="0"/>
              <a:t>SLAC Director’s Review Jan.11, 2013</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21738365"/>
              </p:ext>
            </p:extLst>
          </p:nvPr>
        </p:nvGraphicFramePr>
        <p:xfrm>
          <a:off x="126999" y="1405467"/>
          <a:ext cx="8881534" cy="5137686"/>
        </p:xfrm>
        <a:graphic>
          <a:graphicData uri="http://schemas.openxmlformats.org/drawingml/2006/table">
            <a:tbl>
              <a:tblPr firstRow="1" firstCol="1">
                <a:tableStyleId>{3C2FFA5D-87B4-456A-9821-1D502468CF0F}</a:tableStyleId>
              </a:tblPr>
              <a:tblGrid>
                <a:gridCol w="1947334"/>
                <a:gridCol w="352665"/>
                <a:gridCol w="6581535"/>
              </a:tblGrid>
              <a:tr h="179923">
                <a:tc>
                  <a:txBody>
                    <a:bodyPr/>
                    <a:lstStyle/>
                    <a:p>
                      <a:pPr algn="ctr" fontAlgn="ctr"/>
                      <a:r>
                        <a:rPr lang="en-US" sz="1600" u="none" strike="noStrike" dirty="0">
                          <a:effectLst/>
                        </a:rPr>
                        <a:t>Topics</a:t>
                      </a:r>
                      <a:endParaRPr lang="en-US" sz="1600" b="1" i="0" u="none" strike="noStrike" dirty="0">
                        <a:solidFill>
                          <a:srgbClr val="000000"/>
                        </a:solidFill>
                        <a:effectLst/>
                        <a:latin typeface="Calibri"/>
                      </a:endParaRPr>
                    </a:p>
                  </a:txBody>
                  <a:tcPr marL="2841" marR="2841" marT="2841" marB="0" anchor="ctr"/>
                </a:tc>
                <a:tc>
                  <a:txBody>
                    <a:bodyPr/>
                    <a:lstStyle/>
                    <a:p>
                      <a:pPr algn="ctr" fontAlgn="ctr"/>
                      <a:r>
                        <a:rPr lang="en-US" sz="1600" u="none" strike="noStrike" dirty="0">
                          <a:effectLst/>
                        </a:rPr>
                        <a:t>#</a:t>
                      </a:r>
                      <a:endParaRPr lang="en-US" sz="1600" b="1" i="0" u="none" strike="noStrike" dirty="0">
                        <a:solidFill>
                          <a:srgbClr val="000000"/>
                        </a:solidFill>
                        <a:effectLst/>
                        <a:latin typeface="Calibri"/>
                      </a:endParaRPr>
                    </a:p>
                  </a:txBody>
                  <a:tcPr marL="2841" marR="2841" marT="2841" marB="0" anchor="ctr"/>
                </a:tc>
                <a:tc>
                  <a:txBody>
                    <a:bodyPr/>
                    <a:lstStyle/>
                    <a:p>
                      <a:pPr algn="ctr" rtl="0" fontAlgn="b"/>
                      <a:r>
                        <a:rPr lang="en-US" sz="1600" u="none" strike="noStrike" dirty="0" smtClean="0">
                          <a:effectLst/>
                        </a:rPr>
                        <a:t>Comments</a:t>
                      </a:r>
                      <a:endParaRPr lang="en-US" sz="1600" b="1" i="0" u="none" strike="noStrike" dirty="0">
                        <a:solidFill>
                          <a:srgbClr val="000000"/>
                        </a:solidFill>
                        <a:effectLst/>
                        <a:latin typeface="Calibri"/>
                      </a:endParaRPr>
                    </a:p>
                  </a:txBody>
                  <a:tcPr marL="2841" marR="2841" marT="2841" marB="0" anchor="b"/>
                </a:tc>
              </a:tr>
              <a:tr h="710696">
                <a:tc>
                  <a:txBody>
                    <a:bodyPr/>
                    <a:lstStyle/>
                    <a:p>
                      <a:pPr algn="l" fontAlgn="ctr"/>
                      <a:r>
                        <a:rPr lang="en-US" sz="1600" u="none" strike="noStrike" dirty="0">
                          <a:effectLst/>
                        </a:rPr>
                        <a:t>Can the team adequately justify the cost?</a:t>
                      </a:r>
                      <a:endParaRPr lang="en-US" sz="1600" b="1" i="0" u="none" strike="noStrike" dirty="0">
                        <a:solidFill>
                          <a:srgbClr val="000000"/>
                        </a:solidFill>
                        <a:effectLst/>
                        <a:latin typeface="Calibri"/>
                      </a:endParaRPr>
                    </a:p>
                  </a:txBody>
                  <a:tcPr marL="2841" marR="2841" marT="2841" marB="0" anchor="ctr"/>
                </a:tc>
                <a:tc>
                  <a:txBody>
                    <a:bodyPr/>
                    <a:lstStyle/>
                    <a:p>
                      <a:pPr algn="ctr" fontAlgn="ctr"/>
                      <a:r>
                        <a:rPr lang="en-US" sz="1600" u="none" strike="noStrike">
                          <a:effectLst/>
                        </a:rPr>
                        <a:t>2.b</a:t>
                      </a:r>
                      <a:endParaRPr lang="en-US" sz="1600" b="1" i="0" u="none" strike="noStrike">
                        <a:solidFill>
                          <a:srgbClr val="000000"/>
                        </a:solidFill>
                        <a:effectLst/>
                        <a:latin typeface="Calibri"/>
                      </a:endParaRPr>
                    </a:p>
                  </a:txBody>
                  <a:tcPr marL="2841" marR="2841" marT="2841" marB="0" anchor="ctr"/>
                </a:tc>
                <a:tc>
                  <a:txBody>
                    <a:bodyPr/>
                    <a:lstStyle/>
                    <a:p>
                      <a:pPr marL="169863" indent="0" algn="l" rtl="0" fontAlgn="ctr"/>
                      <a:r>
                        <a:rPr lang="en-US" sz="1600" u="none" strike="noStrike" dirty="0">
                          <a:effectLst/>
                        </a:rPr>
                        <a:t>There is no discussion of the costs of the HPS </a:t>
                      </a:r>
                      <a:r>
                        <a:rPr lang="en-US" sz="1600" u="none" strike="noStrike" dirty="0" smtClean="0">
                          <a:effectLst/>
                        </a:rPr>
                        <a:t>test run.  </a:t>
                      </a:r>
                      <a:r>
                        <a:rPr lang="en-US" sz="1600" u="none" strike="noStrike" dirty="0">
                          <a:effectLst/>
                        </a:rPr>
                        <a:t>Perhaps a discussion of the actual costs versus the estimate would provide some insight.  It may also give the reviewer some confidence that there was some learning from the HPS test that is being applied to assure that the budgets are adequate.</a:t>
                      </a:r>
                      <a:endParaRPr lang="en-US" sz="1600" b="0" i="0" u="none" strike="noStrike" dirty="0">
                        <a:solidFill>
                          <a:srgbClr val="000000"/>
                        </a:solidFill>
                        <a:effectLst/>
                        <a:latin typeface="Arial"/>
                      </a:endParaRPr>
                    </a:p>
                  </a:txBody>
                  <a:tcPr marL="2841" marR="2841" marT="2841" marB="0" anchor="ctr"/>
                </a:tc>
              </a:tr>
              <a:tr h="356847">
                <a:tc rowSpan="2">
                  <a:txBody>
                    <a:bodyPr/>
                    <a:lstStyle/>
                    <a:p>
                      <a:pPr algn="l" fontAlgn="ctr"/>
                      <a:r>
                        <a:rPr lang="en-US" sz="1600" u="none" strike="noStrike" dirty="0">
                          <a:effectLst/>
                        </a:rPr>
                        <a:t>Is there a management team in place, have resources been identified, and has risk mitigation been adequately addressed</a:t>
                      </a:r>
                      <a:endParaRPr lang="en-US" sz="1600" b="1" i="0" u="none" strike="noStrike" dirty="0">
                        <a:solidFill>
                          <a:srgbClr val="000000"/>
                        </a:solidFill>
                        <a:effectLst/>
                        <a:latin typeface="Calibri"/>
                      </a:endParaRPr>
                    </a:p>
                  </a:txBody>
                  <a:tcPr marL="2841" marR="2841" marT="2841" marB="0" anchor="ctr"/>
                </a:tc>
                <a:tc>
                  <a:txBody>
                    <a:bodyPr/>
                    <a:lstStyle/>
                    <a:p>
                      <a:pPr algn="ctr" fontAlgn="ctr"/>
                      <a:r>
                        <a:rPr lang="en-US" sz="1600" u="none" strike="noStrike">
                          <a:effectLst/>
                        </a:rPr>
                        <a:t>4.e</a:t>
                      </a:r>
                      <a:endParaRPr lang="en-US" sz="1600" b="1" i="0" u="none" strike="noStrike">
                        <a:solidFill>
                          <a:srgbClr val="000000"/>
                        </a:solidFill>
                        <a:effectLst/>
                        <a:latin typeface="Calibri"/>
                      </a:endParaRPr>
                    </a:p>
                  </a:txBody>
                  <a:tcPr marL="2841" marR="2841" marT="2841" marB="0" anchor="ctr"/>
                </a:tc>
                <a:tc>
                  <a:txBody>
                    <a:bodyPr/>
                    <a:lstStyle/>
                    <a:p>
                      <a:pPr marL="58738" indent="0" algn="l" rtl="0" fontAlgn="ctr"/>
                      <a:r>
                        <a:rPr lang="en-US" sz="1600" u="none" strike="noStrike" dirty="0">
                          <a:effectLst/>
                        </a:rPr>
                        <a:t>There were no design alternatives identified that would allow for de-scoping the experiment if cost and schedule problems arise</a:t>
                      </a:r>
                      <a:endParaRPr lang="en-US" sz="1600" b="0" i="0" u="none" strike="noStrike" dirty="0">
                        <a:solidFill>
                          <a:srgbClr val="000000"/>
                        </a:solidFill>
                        <a:effectLst/>
                        <a:latin typeface="Arial"/>
                      </a:endParaRPr>
                    </a:p>
                  </a:txBody>
                  <a:tcPr marL="102289" marR="2841" marT="2841" marB="0" anchor="ctr"/>
                </a:tc>
              </a:tr>
              <a:tr h="638960">
                <a:tc vMerge="1">
                  <a:txBody>
                    <a:bodyPr/>
                    <a:lstStyle/>
                    <a:p>
                      <a:endParaRPr lang="en-US"/>
                    </a:p>
                  </a:txBody>
                  <a:tcPr/>
                </a:tc>
                <a:tc>
                  <a:txBody>
                    <a:bodyPr/>
                    <a:lstStyle/>
                    <a:p>
                      <a:pPr algn="ctr" fontAlgn="ctr"/>
                      <a:r>
                        <a:rPr lang="en-US" sz="1600" u="none" strike="noStrike">
                          <a:effectLst/>
                        </a:rPr>
                        <a:t>4.f</a:t>
                      </a:r>
                      <a:endParaRPr lang="en-US" sz="1600" b="1" i="0" u="none" strike="noStrike">
                        <a:solidFill>
                          <a:srgbClr val="000000"/>
                        </a:solidFill>
                        <a:effectLst/>
                        <a:latin typeface="Calibri"/>
                      </a:endParaRPr>
                    </a:p>
                  </a:txBody>
                  <a:tcPr marL="2841" marR="2841" marT="2841" marB="0" anchor="ctr"/>
                </a:tc>
                <a:tc>
                  <a:txBody>
                    <a:bodyPr/>
                    <a:lstStyle/>
                    <a:p>
                      <a:pPr marL="58738" indent="0" algn="l" rtl="0" fontAlgn="ctr"/>
                      <a:r>
                        <a:rPr lang="en-US" sz="1600" u="none" strike="noStrike" dirty="0">
                          <a:effectLst/>
                        </a:rPr>
                        <a:t>The most significant risks to the project should be identified and a plan for mitigating these risks developed identifying design alternatives, de-scoping, increased contingency, etc.</a:t>
                      </a:r>
                      <a:endParaRPr lang="en-US" sz="1600" b="0" i="0" u="none" strike="noStrike" dirty="0">
                        <a:solidFill>
                          <a:srgbClr val="000000"/>
                        </a:solidFill>
                        <a:effectLst/>
                        <a:latin typeface="Arial"/>
                      </a:endParaRPr>
                    </a:p>
                  </a:txBody>
                  <a:tcPr marL="102289" marR="2841" marT="2841" marB="0" anchor="ctr"/>
                </a:tc>
              </a:tr>
              <a:tr h="356847">
                <a:tc rowSpan="3">
                  <a:txBody>
                    <a:bodyPr/>
                    <a:lstStyle/>
                    <a:p>
                      <a:pPr algn="l" fontAlgn="ctr"/>
                      <a:r>
                        <a:rPr lang="en-US" sz="1600" u="none" strike="noStrike" dirty="0">
                          <a:effectLst/>
                        </a:rPr>
                        <a:t>Concluding Comments</a:t>
                      </a:r>
                      <a:endParaRPr lang="en-US" sz="1600" b="1" i="0" u="none" strike="noStrike" dirty="0">
                        <a:solidFill>
                          <a:srgbClr val="000000"/>
                        </a:solidFill>
                        <a:effectLst/>
                        <a:latin typeface="Calibri"/>
                      </a:endParaRPr>
                    </a:p>
                  </a:txBody>
                  <a:tcPr marL="2841" marR="2841" marT="2841" marB="0" anchor="ctr"/>
                </a:tc>
                <a:tc>
                  <a:txBody>
                    <a:bodyPr/>
                    <a:lstStyle/>
                    <a:p>
                      <a:pPr algn="ctr" fontAlgn="ctr"/>
                      <a:r>
                        <a:rPr lang="en-US" sz="1600" u="none" strike="noStrike">
                          <a:effectLst/>
                        </a:rPr>
                        <a:t>5.c</a:t>
                      </a:r>
                      <a:endParaRPr lang="en-US" sz="1600" b="1" i="0" u="none" strike="noStrike">
                        <a:solidFill>
                          <a:srgbClr val="000000"/>
                        </a:solidFill>
                        <a:effectLst/>
                        <a:latin typeface="Calibri"/>
                      </a:endParaRPr>
                    </a:p>
                  </a:txBody>
                  <a:tcPr marL="2841" marR="2841" marT="2841" marB="0" anchor="ctr"/>
                </a:tc>
                <a:tc>
                  <a:txBody>
                    <a:bodyPr/>
                    <a:lstStyle/>
                    <a:p>
                      <a:pPr marL="58738" indent="0" algn="l" rtl="0" fontAlgn="ctr"/>
                      <a:r>
                        <a:rPr lang="en-US" sz="1600" u="none" strike="noStrike" dirty="0">
                          <a:effectLst/>
                        </a:rPr>
                        <a:t>The experiment must avoid the cost over-runs and rush for completion that occurred during the test run.</a:t>
                      </a:r>
                      <a:endParaRPr lang="en-US" sz="1600" b="0" i="0" u="none" strike="noStrike" dirty="0">
                        <a:solidFill>
                          <a:srgbClr val="000000"/>
                        </a:solidFill>
                        <a:effectLst/>
                        <a:latin typeface="Arial"/>
                      </a:endParaRPr>
                    </a:p>
                  </a:txBody>
                  <a:tcPr marL="102289" marR="2841" marT="2841" marB="0" anchor="ctr"/>
                </a:tc>
              </a:tr>
              <a:tr h="533772">
                <a:tc vMerge="1">
                  <a:txBody>
                    <a:bodyPr/>
                    <a:lstStyle/>
                    <a:p>
                      <a:endParaRPr lang="en-US"/>
                    </a:p>
                  </a:txBody>
                  <a:tcPr/>
                </a:tc>
                <a:tc>
                  <a:txBody>
                    <a:bodyPr/>
                    <a:lstStyle/>
                    <a:p>
                      <a:pPr algn="ctr" fontAlgn="ctr"/>
                      <a:r>
                        <a:rPr lang="en-US" sz="1600" u="none" strike="noStrike">
                          <a:effectLst/>
                        </a:rPr>
                        <a:t>5.d</a:t>
                      </a:r>
                      <a:endParaRPr lang="en-US" sz="1600" b="1" i="0" u="none" strike="noStrike">
                        <a:solidFill>
                          <a:srgbClr val="000000"/>
                        </a:solidFill>
                        <a:effectLst/>
                        <a:latin typeface="Calibri"/>
                      </a:endParaRPr>
                    </a:p>
                  </a:txBody>
                  <a:tcPr marL="2841" marR="2841" marT="2841" marB="0" anchor="ctr"/>
                </a:tc>
                <a:tc>
                  <a:txBody>
                    <a:bodyPr/>
                    <a:lstStyle/>
                    <a:p>
                      <a:pPr marL="58738" indent="0" algn="l" rtl="0" fontAlgn="ctr"/>
                      <a:r>
                        <a:rPr lang="en-US" sz="1600" u="none" strike="noStrike" dirty="0">
                          <a:effectLst/>
                        </a:rPr>
                        <a:t>The schedule, including the spending and labor profiles, appears to be very aggressive, and the timing of the commissioning run may not allow for adequate preparation and testing.</a:t>
                      </a:r>
                      <a:endParaRPr lang="en-US" sz="1600" b="0" i="0" u="none" strike="noStrike" dirty="0">
                        <a:solidFill>
                          <a:srgbClr val="000000"/>
                        </a:solidFill>
                        <a:effectLst/>
                        <a:latin typeface="Arial"/>
                      </a:endParaRPr>
                    </a:p>
                  </a:txBody>
                  <a:tcPr marL="102289" marR="2841" marT="2841" marB="0" anchor="ctr"/>
                </a:tc>
              </a:tr>
              <a:tr h="356847">
                <a:tc vMerge="1">
                  <a:txBody>
                    <a:bodyPr/>
                    <a:lstStyle/>
                    <a:p>
                      <a:endParaRPr lang="en-US"/>
                    </a:p>
                  </a:txBody>
                  <a:tcPr/>
                </a:tc>
                <a:tc>
                  <a:txBody>
                    <a:bodyPr/>
                    <a:lstStyle/>
                    <a:p>
                      <a:pPr algn="ctr" fontAlgn="ctr"/>
                      <a:r>
                        <a:rPr lang="en-US" sz="1600" u="none" strike="noStrike">
                          <a:effectLst/>
                        </a:rPr>
                        <a:t>5.e</a:t>
                      </a:r>
                      <a:endParaRPr lang="en-US" sz="1600" b="1" i="0" u="none" strike="noStrike">
                        <a:solidFill>
                          <a:srgbClr val="000000"/>
                        </a:solidFill>
                        <a:effectLst/>
                        <a:latin typeface="Calibri"/>
                      </a:endParaRPr>
                    </a:p>
                  </a:txBody>
                  <a:tcPr marL="2841" marR="2841" marT="2841" marB="0" anchor="ctr"/>
                </a:tc>
                <a:tc>
                  <a:txBody>
                    <a:bodyPr/>
                    <a:lstStyle/>
                    <a:p>
                      <a:pPr marL="58738" indent="0" algn="l" rtl="0" fontAlgn="ctr"/>
                      <a:r>
                        <a:rPr lang="en-US" sz="1600" u="none" strike="noStrike" dirty="0">
                          <a:effectLst/>
                        </a:rPr>
                        <a:t>The risk to the HPS science program from not having sufficient cost and schedule contingency should be carefully considered.</a:t>
                      </a:r>
                      <a:endParaRPr lang="en-US" sz="1600" b="0" i="0" u="none" strike="noStrike" dirty="0">
                        <a:solidFill>
                          <a:srgbClr val="000000"/>
                        </a:solidFill>
                        <a:effectLst/>
                        <a:latin typeface="Arial"/>
                      </a:endParaRPr>
                    </a:p>
                  </a:txBody>
                  <a:tcPr marL="102289" marR="2841" marT="2841" marB="0" anchor="ctr"/>
                </a:tc>
              </a:tr>
            </a:tbl>
          </a:graphicData>
        </a:graphic>
      </p:graphicFrame>
    </p:spTree>
    <p:extLst>
      <p:ext uri="{BB962C8B-B14F-4D97-AF65-F5344CB8AC3E}">
        <p14:creationId xmlns:p14="http://schemas.microsoft.com/office/powerpoint/2010/main" val="331418115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21</a:t>
            </a:fld>
            <a:endParaRPr lang="en-US" dirty="0"/>
          </a:p>
        </p:txBody>
      </p:sp>
      <p:sp>
        <p:nvSpPr>
          <p:cNvPr id="3" name="Title 2"/>
          <p:cNvSpPr>
            <a:spLocks noGrp="1"/>
          </p:cNvSpPr>
          <p:nvPr>
            <p:ph type="title"/>
          </p:nvPr>
        </p:nvSpPr>
        <p:spPr/>
        <p:txBody>
          <a:bodyPr/>
          <a:lstStyle/>
          <a:p>
            <a:r>
              <a:rPr lang="en-US" dirty="0" smtClean="0"/>
              <a:t>DOE Review July 11, 2013: HPS Charge Letter</a:t>
            </a:r>
            <a:endParaRPr lang="en-US" dirty="0"/>
          </a:p>
        </p:txBody>
      </p:sp>
      <p:sp>
        <p:nvSpPr>
          <p:cNvPr id="5" name="TextBox 4"/>
          <p:cNvSpPr txBox="1"/>
          <p:nvPr/>
        </p:nvSpPr>
        <p:spPr>
          <a:xfrm>
            <a:off x="290946" y="1367034"/>
            <a:ext cx="8478982" cy="4997263"/>
          </a:xfrm>
          <a:prstGeom prst="rect">
            <a:avLst/>
          </a:prstGeom>
          <a:noFill/>
        </p:spPr>
        <p:txBody>
          <a:bodyPr wrap="square" rtlCol="0">
            <a:spAutoFit/>
          </a:bodyPr>
          <a:lstStyle/>
          <a:p>
            <a:pPr marL="228600" indent="-228600">
              <a:lnSpc>
                <a:spcPct val="120000"/>
              </a:lnSpc>
              <a:buFont typeface="+mj-lt"/>
              <a:buAutoNum type="arabicPeriod"/>
            </a:pPr>
            <a:r>
              <a:rPr lang="en-US" sz="1400" dirty="0" smtClean="0"/>
              <a:t>The quality and the impact of the research by the HPS collaboration in the recent past</a:t>
            </a:r>
          </a:p>
          <a:p>
            <a:pPr marL="228600" indent="-228600">
              <a:lnSpc>
                <a:spcPct val="120000"/>
              </a:lnSpc>
              <a:buFont typeface="+mj-lt"/>
              <a:buAutoNum type="arabicPeriod"/>
            </a:pPr>
            <a:r>
              <a:rPr lang="en-US" sz="1400" dirty="0" smtClean="0"/>
              <a:t>The scientific significance, merit and feasibility of the proposal research;</a:t>
            </a:r>
          </a:p>
          <a:p>
            <a:pPr marL="228600" indent="-228600">
              <a:lnSpc>
                <a:spcPct val="120000"/>
              </a:lnSpc>
              <a:buFont typeface="+mj-lt"/>
              <a:buAutoNum type="arabicPeriod"/>
            </a:pPr>
            <a:r>
              <a:rPr lang="en-US" sz="1400" dirty="0" smtClean="0"/>
              <a:t>The competence and future premise of the HPS collaboration for carrying out the proposed research;</a:t>
            </a:r>
          </a:p>
          <a:p>
            <a:pPr marL="228600" indent="-228600">
              <a:lnSpc>
                <a:spcPct val="120000"/>
              </a:lnSpc>
              <a:buFont typeface="+mj-lt"/>
              <a:buAutoNum type="arabicPeriod"/>
            </a:pPr>
            <a:r>
              <a:rPr lang="en-US" sz="1400" b="1" dirty="0" smtClean="0">
                <a:solidFill>
                  <a:srgbClr val="FF0000"/>
                </a:solidFill>
              </a:rPr>
              <a:t>The adequacy of the resources for carrying out the proposed research and cost-effectiveness of the research investment;</a:t>
            </a:r>
          </a:p>
          <a:p>
            <a:pPr marL="228600" indent="-228600">
              <a:lnSpc>
                <a:spcPct val="120000"/>
              </a:lnSpc>
              <a:buFont typeface="+mj-lt"/>
              <a:buAutoNum type="arabicPeriod"/>
            </a:pPr>
            <a:r>
              <a:rPr lang="en-US" sz="1400" b="1" dirty="0" smtClean="0">
                <a:solidFill>
                  <a:srgbClr val="FF0000"/>
                </a:solidFill>
              </a:rPr>
              <a:t>The quality of the support and the infrastructure provided by the participating laboratories.</a:t>
            </a:r>
          </a:p>
          <a:p>
            <a:pPr>
              <a:lnSpc>
                <a:spcPct val="120000"/>
              </a:lnSpc>
            </a:pPr>
            <a:endParaRPr lang="en-US" sz="1400" dirty="0" smtClean="0"/>
          </a:p>
          <a:p>
            <a:pPr>
              <a:lnSpc>
                <a:spcPct val="120000"/>
              </a:lnSpc>
            </a:pPr>
            <a:r>
              <a:rPr lang="en-US" sz="1400" b="1" dirty="0" smtClean="0"/>
              <a:t>More in detail :</a:t>
            </a:r>
            <a:endParaRPr lang="en-US" sz="1400" b="1" dirty="0"/>
          </a:p>
          <a:p>
            <a:pPr marL="285750" indent="-285750">
              <a:lnSpc>
                <a:spcPct val="120000"/>
              </a:lnSpc>
              <a:buFont typeface="Arial"/>
              <a:buChar char="•"/>
            </a:pPr>
            <a:r>
              <a:rPr lang="en-US" sz="1400" dirty="0" smtClean="0"/>
              <a:t>Did the HPS collaboration successfully demonstrates the technical feasibility of its detector design in its 2012 test run at JLAB ?</a:t>
            </a:r>
          </a:p>
          <a:p>
            <a:pPr marL="285750" indent="-285750">
              <a:lnSpc>
                <a:spcPct val="120000"/>
              </a:lnSpc>
              <a:buFont typeface="Arial"/>
              <a:buChar char="•"/>
            </a:pPr>
            <a:r>
              <a:rPr lang="en-US" sz="1400" dirty="0" smtClean="0"/>
              <a:t>Has the HPS collaboration developed technical design and construction and commissioning plans for its components that are consistent with the readiness to begin taking data in FY15 in the low energy beam in Hall B at JLAB ?</a:t>
            </a:r>
          </a:p>
          <a:p>
            <a:pPr marL="285750" indent="-285750">
              <a:lnSpc>
                <a:spcPct val="120000"/>
              </a:lnSpc>
              <a:buFont typeface="Arial"/>
              <a:buChar char="•"/>
            </a:pPr>
            <a:r>
              <a:rPr lang="en-US" sz="1400" dirty="0" smtClean="0"/>
              <a:t>Has the HPS collaboration identified and </a:t>
            </a:r>
            <a:r>
              <a:rPr lang="en-US" sz="1400" dirty="0" err="1" smtClean="0"/>
              <a:t>costed</a:t>
            </a:r>
            <a:r>
              <a:rPr lang="en-US" sz="1400" dirty="0" smtClean="0"/>
              <a:t> for the appropriate manpower and the other resources consistent with readiness to take data in FY15 ?</a:t>
            </a:r>
          </a:p>
          <a:p>
            <a:pPr marL="285750" indent="-285750">
              <a:lnSpc>
                <a:spcPct val="120000"/>
              </a:lnSpc>
              <a:buFont typeface="Arial"/>
              <a:buChar char="•"/>
            </a:pPr>
            <a:r>
              <a:rPr lang="en-US" sz="1400" dirty="0" smtClean="0"/>
              <a:t>Has the HPS collaboration presented estimates of cost and schedule that are consistent with readiness to take data in FY15</a:t>
            </a:r>
          </a:p>
          <a:p>
            <a:pPr marL="285750" indent="-285750">
              <a:lnSpc>
                <a:spcPct val="120000"/>
              </a:lnSpc>
              <a:buFont typeface="Arial"/>
              <a:buChar char="•"/>
            </a:pPr>
            <a:r>
              <a:rPr lang="en-US" sz="1400" dirty="0" smtClean="0"/>
              <a:t>Has the HPS collaboration developed a credible staging plan installation of detector components that will allow for data taking in FY15 ?</a:t>
            </a:r>
            <a:endParaRPr lang="en-US" sz="1400" dirty="0"/>
          </a:p>
        </p:txBody>
      </p:sp>
    </p:spTree>
    <p:extLst>
      <p:ext uri="{BB962C8B-B14F-4D97-AF65-F5344CB8AC3E}">
        <p14:creationId xmlns:p14="http://schemas.microsoft.com/office/powerpoint/2010/main" val="26501292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3</a:t>
            </a:fld>
            <a:endParaRPr lang="en-US" dirty="0"/>
          </a:p>
        </p:txBody>
      </p:sp>
      <p:sp>
        <p:nvSpPr>
          <p:cNvPr id="3" name="Title 2"/>
          <p:cNvSpPr>
            <a:spLocks noGrp="1"/>
          </p:cNvSpPr>
          <p:nvPr>
            <p:ph type="title"/>
          </p:nvPr>
        </p:nvSpPr>
        <p:spPr/>
        <p:txBody>
          <a:bodyPr/>
          <a:lstStyle/>
          <a:p>
            <a:r>
              <a:rPr lang="en-US" dirty="0" smtClean="0"/>
              <a:t>HPS Project Implementation Plan</a:t>
            </a:r>
            <a:endParaRPr lang="en-US" dirty="0"/>
          </a:p>
        </p:txBody>
      </p:sp>
      <p:sp>
        <p:nvSpPr>
          <p:cNvPr id="5" name="Rectangle 4"/>
          <p:cNvSpPr/>
          <p:nvPr/>
        </p:nvSpPr>
        <p:spPr>
          <a:xfrm>
            <a:off x="313263" y="1815955"/>
            <a:ext cx="8460935" cy="3785652"/>
          </a:xfrm>
          <a:prstGeom prst="rect">
            <a:avLst/>
          </a:prstGeom>
        </p:spPr>
        <p:txBody>
          <a:bodyPr wrap="square">
            <a:spAutoFit/>
          </a:bodyPr>
          <a:lstStyle/>
          <a:p>
            <a:r>
              <a:rPr lang="en-US" sz="2400" b="1" dirty="0" smtClean="0"/>
              <a:t>Scope </a:t>
            </a:r>
            <a:r>
              <a:rPr lang="en-US" sz="2400" dirty="0" smtClean="0"/>
              <a:t>- Construction, </a:t>
            </a:r>
            <a:r>
              <a:rPr lang="en-US" sz="2400" dirty="0"/>
              <a:t>I</a:t>
            </a:r>
            <a:r>
              <a:rPr lang="en-US" sz="2400" dirty="0" smtClean="0"/>
              <a:t>nstallation and Commissioning of the HPS experiment at JLAB - Hall B</a:t>
            </a:r>
          </a:p>
          <a:p>
            <a:endParaRPr lang="en-US" sz="2400" dirty="0"/>
          </a:p>
          <a:p>
            <a:r>
              <a:rPr lang="en-US" sz="2400" b="1" dirty="0" smtClean="0"/>
              <a:t>Organization chart</a:t>
            </a:r>
            <a:r>
              <a:rPr lang="en-US" sz="2400" dirty="0"/>
              <a:t> - </a:t>
            </a:r>
            <a:r>
              <a:rPr lang="en-US" sz="2400" dirty="0" smtClean="0"/>
              <a:t>Parties involved and</a:t>
            </a:r>
          </a:p>
          <a:p>
            <a:r>
              <a:rPr lang="en-US" sz="2400" dirty="0" smtClean="0"/>
              <a:t>Responsibilities sharing</a:t>
            </a:r>
            <a:r>
              <a:rPr lang="en-US" sz="2400" dirty="0"/>
              <a:t> within the </a:t>
            </a:r>
            <a:r>
              <a:rPr lang="en-US" sz="2400" dirty="0" smtClean="0"/>
              <a:t>project </a:t>
            </a:r>
          </a:p>
          <a:p>
            <a:endParaRPr lang="en-US" sz="2400" dirty="0"/>
          </a:p>
          <a:p>
            <a:r>
              <a:rPr lang="en-US" sz="2400" b="1" dirty="0" smtClean="0"/>
              <a:t>Schedule</a:t>
            </a:r>
            <a:r>
              <a:rPr lang="en-US" sz="2400" dirty="0"/>
              <a:t> - P</a:t>
            </a:r>
            <a:r>
              <a:rPr lang="en-US" sz="2400" dirty="0" smtClean="0"/>
              <a:t>roject </a:t>
            </a:r>
            <a:r>
              <a:rPr lang="en-US" sz="2400" dirty="0"/>
              <a:t>timeline </a:t>
            </a:r>
            <a:r>
              <a:rPr lang="en-US" sz="2400" dirty="0" smtClean="0"/>
              <a:t>with milestones toward </a:t>
            </a:r>
            <a:r>
              <a:rPr lang="en-US" sz="2400" dirty="0" smtClean="0"/>
              <a:t>completion</a:t>
            </a:r>
          </a:p>
          <a:p>
            <a:endParaRPr lang="en-US" sz="2400" dirty="0"/>
          </a:p>
          <a:p>
            <a:r>
              <a:rPr lang="en-US" sz="2400" b="1" dirty="0" smtClean="0"/>
              <a:t>Budget</a:t>
            </a:r>
            <a:r>
              <a:rPr lang="en-US" sz="2400" dirty="0" smtClean="0"/>
              <a:t> – Labor and Material required to delivery the scope</a:t>
            </a:r>
            <a:endParaRPr lang="en-US" sz="2400" dirty="0"/>
          </a:p>
        </p:txBody>
      </p:sp>
    </p:spTree>
    <p:extLst>
      <p:ext uri="{BB962C8B-B14F-4D97-AF65-F5344CB8AC3E}">
        <p14:creationId xmlns:p14="http://schemas.microsoft.com/office/powerpoint/2010/main" val="13873855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12713"/>
            <a:ext cx="8229600" cy="652462"/>
          </a:xfrm>
        </p:spPr>
        <p:txBody>
          <a:bodyPr/>
          <a:lstStyle/>
          <a:p>
            <a:r>
              <a:rPr lang="en-US" sz="3200" smtClean="0">
                <a:solidFill>
                  <a:srgbClr val="FF0000"/>
                </a:solidFill>
              </a:rPr>
              <a:t>HPS Project Org Chart</a:t>
            </a:r>
          </a:p>
        </p:txBody>
      </p:sp>
      <p:sp>
        <p:nvSpPr>
          <p:cNvPr id="25604" name="Slide Number Placeholder 4"/>
          <p:cNvSpPr>
            <a:spLocks noGrp="1"/>
          </p:cNvSpPr>
          <p:nvPr>
            <p:ph type="sldNum" sz="quarter" idx="4294967295"/>
          </p:nvPr>
        </p:nvSpPr>
        <p:spPr>
          <a:xfrm>
            <a:off x="8585201" y="6388100"/>
            <a:ext cx="381000" cy="349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CED734-CA89-46BF-A1B6-13DA0F40A505}" type="slidenum">
              <a:rPr lang="en-US" smtClean="0"/>
              <a:pPr eaLnBrk="1" hangingPunct="1"/>
              <a:t>4</a:t>
            </a:fld>
            <a:endParaRPr lang="en-US" dirty="0" smtClean="0"/>
          </a:p>
        </p:txBody>
      </p:sp>
      <p:sp>
        <p:nvSpPr>
          <p:cNvPr id="25605" name="TextBox 6"/>
          <p:cNvSpPr txBox="1">
            <a:spLocks noChangeArrowheads="1"/>
          </p:cNvSpPr>
          <p:nvPr/>
        </p:nvSpPr>
        <p:spPr bwMode="auto">
          <a:xfrm>
            <a:off x="2148185" y="1290638"/>
            <a:ext cx="1570038" cy="46037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a:t>DOE HEP</a:t>
            </a:r>
          </a:p>
        </p:txBody>
      </p:sp>
      <p:sp>
        <p:nvSpPr>
          <p:cNvPr id="25606" name="TextBox 7"/>
          <p:cNvSpPr txBox="1">
            <a:spLocks noChangeArrowheads="1"/>
          </p:cNvSpPr>
          <p:nvPr/>
        </p:nvSpPr>
        <p:spPr bwMode="auto">
          <a:xfrm>
            <a:off x="1849735" y="2130425"/>
            <a:ext cx="998538" cy="460375"/>
          </a:xfrm>
          <a:prstGeom prst="rect">
            <a:avLst/>
          </a:prstGeom>
          <a:noFill/>
          <a:ln w="190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t>JLAB</a:t>
            </a:r>
          </a:p>
        </p:txBody>
      </p:sp>
      <p:sp>
        <p:nvSpPr>
          <p:cNvPr id="25607" name="TextBox 8"/>
          <p:cNvSpPr txBox="1">
            <a:spLocks noChangeArrowheads="1"/>
          </p:cNvSpPr>
          <p:nvPr/>
        </p:nvSpPr>
        <p:spPr bwMode="auto">
          <a:xfrm>
            <a:off x="3053060" y="2130425"/>
            <a:ext cx="989013" cy="4603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t>SLAC</a:t>
            </a:r>
          </a:p>
        </p:txBody>
      </p:sp>
      <p:cxnSp>
        <p:nvCxnSpPr>
          <p:cNvPr id="11" name="Straight Connector 10"/>
          <p:cNvCxnSpPr/>
          <p:nvPr/>
        </p:nvCxnSpPr>
        <p:spPr>
          <a:xfrm>
            <a:off x="3500735" y="1755775"/>
            <a:ext cx="9525" cy="3460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81548" y="1765300"/>
            <a:ext cx="0" cy="336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610" name="TextBox 19"/>
          <p:cNvSpPr txBox="1">
            <a:spLocks noChangeArrowheads="1"/>
          </p:cNvSpPr>
          <p:nvPr/>
        </p:nvSpPr>
        <p:spPr bwMode="auto">
          <a:xfrm>
            <a:off x="442119" y="2801938"/>
            <a:ext cx="3797300" cy="12001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t>   Heavy Photon Search</a:t>
            </a:r>
            <a:br>
              <a:rPr lang="en-US" sz="2400"/>
            </a:br>
            <a:r>
              <a:rPr lang="en-US" sz="2400"/>
              <a:t>        </a:t>
            </a:r>
            <a:r>
              <a:rPr lang="en-US" sz="1200"/>
              <a:t>Project Manager  M. Oriunno</a:t>
            </a:r>
            <a:br>
              <a:rPr lang="en-US" sz="1200"/>
            </a:br>
            <a:r>
              <a:rPr lang="en-US" sz="1200"/>
              <a:t>                Project Scientists  J. Jaros</a:t>
            </a:r>
            <a:br>
              <a:rPr lang="en-US" sz="1200"/>
            </a:br>
            <a:r>
              <a:rPr lang="en-US" sz="1200"/>
              <a:t>                                             S. Stepanyan  </a:t>
            </a:r>
          </a:p>
        </p:txBody>
      </p:sp>
      <p:cxnSp>
        <p:nvCxnSpPr>
          <p:cNvPr id="22" name="Straight Connector 21"/>
          <p:cNvCxnSpPr/>
          <p:nvPr/>
        </p:nvCxnSpPr>
        <p:spPr>
          <a:xfrm>
            <a:off x="2362498" y="2578100"/>
            <a:ext cx="0" cy="2238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483273" y="2587625"/>
            <a:ext cx="9525" cy="2143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613" name="TextBox 26"/>
          <p:cNvSpPr txBox="1">
            <a:spLocks noChangeArrowheads="1"/>
          </p:cNvSpPr>
          <p:nvPr/>
        </p:nvSpPr>
        <p:spPr bwMode="auto">
          <a:xfrm>
            <a:off x="4761707" y="2903538"/>
            <a:ext cx="2220912" cy="8318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t>HPS Executive Committee</a:t>
            </a:r>
          </a:p>
        </p:txBody>
      </p:sp>
      <p:cxnSp>
        <p:nvCxnSpPr>
          <p:cNvPr id="29" name="Straight Arrow Connector 28"/>
          <p:cNvCxnSpPr>
            <a:stCxn id="25610" idx="3"/>
          </p:cNvCxnSpPr>
          <p:nvPr/>
        </p:nvCxnSpPr>
        <p:spPr>
          <a:xfrm flipV="1">
            <a:off x="4239419" y="3398838"/>
            <a:ext cx="466725" cy="3175"/>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615" name="TextBox 31"/>
          <p:cNvSpPr txBox="1">
            <a:spLocks noChangeArrowheads="1"/>
          </p:cNvSpPr>
          <p:nvPr/>
        </p:nvSpPr>
        <p:spPr bwMode="auto">
          <a:xfrm>
            <a:off x="861219" y="4089400"/>
            <a:ext cx="1146175" cy="368300"/>
          </a:xfrm>
          <a:prstGeom prst="rect">
            <a:avLst/>
          </a:prstGeom>
          <a:noFill/>
          <a:ln w="190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Beamline</a:t>
            </a:r>
          </a:p>
        </p:txBody>
      </p:sp>
      <p:sp>
        <p:nvSpPr>
          <p:cNvPr id="25616" name="TextBox 32"/>
          <p:cNvSpPr txBox="1">
            <a:spLocks noChangeArrowheads="1"/>
          </p:cNvSpPr>
          <p:nvPr/>
        </p:nvSpPr>
        <p:spPr bwMode="auto">
          <a:xfrm>
            <a:off x="880269" y="4556125"/>
            <a:ext cx="633413" cy="3683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SVT</a:t>
            </a:r>
          </a:p>
        </p:txBody>
      </p:sp>
      <p:sp>
        <p:nvSpPr>
          <p:cNvPr id="25617" name="TextBox 33"/>
          <p:cNvSpPr txBox="1">
            <a:spLocks noChangeArrowheads="1"/>
          </p:cNvSpPr>
          <p:nvPr/>
        </p:nvSpPr>
        <p:spPr bwMode="auto">
          <a:xfrm>
            <a:off x="889794" y="5405438"/>
            <a:ext cx="684213" cy="368300"/>
          </a:xfrm>
          <a:prstGeom prst="rect">
            <a:avLst/>
          </a:prstGeom>
          <a:noFill/>
          <a:ln w="190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ECal</a:t>
            </a:r>
          </a:p>
        </p:txBody>
      </p:sp>
      <p:sp>
        <p:nvSpPr>
          <p:cNvPr id="25618" name="TextBox 34"/>
          <p:cNvSpPr txBox="1">
            <a:spLocks noChangeArrowheads="1"/>
          </p:cNvSpPr>
          <p:nvPr/>
        </p:nvSpPr>
        <p:spPr bwMode="auto">
          <a:xfrm>
            <a:off x="899319" y="4984750"/>
            <a:ext cx="1193800" cy="36988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SVT DAQ</a:t>
            </a:r>
          </a:p>
        </p:txBody>
      </p:sp>
      <p:sp>
        <p:nvSpPr>
          <p:cNvPr id="25619" name="TextBox 35"/>
          <p:cNvSpPr txBox="1">
            <a:spLocks noChangeArrowheads="1"/>
          </p:cNvSpPr>
          <p:nvPr/>
        </p:nvSpPr>
        <p:spPr bwMode="auto">
          <a:xfrm>
            <a:off x="889794" y="5824538"/>
            <a:ext cx="1471613" cy="369887"/>
          </a:xfrm>
          <a:prstGeom prst="rect">
            <a:avLst/>
          </a:prstGeom>
          <a:noFill/>
          <a:ln w="19050">
            <a:solidFill>
              <a:srgbClr val="0066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Trigger/DAQ</a:t>
            </a:r>
          </a:p>
        </p:txBody>
      </p:sp>
      <p:sp>
        <p:nvSpPr>
          <p:cNvPr id="25620" name="TextBox 36"/>
          <p:cNvSpPr txBox="1">
            <a:spLocks noChangeArrowheads="1"/>
          </p:cNvSpPr>
          <p:nvPr/>
        </p:nvSpPr>
        <p:spPr bwMode="auto">
          <a:xfrm>
            <a:off x="899319" y="6226175"/>
            <a:ext cx="762000" cy="368300"/>
          </a:xfrm>
          <a:prstGeom prst="rect">
            <a:avLst/>
          </a:prstGeom>
          <a:noFill/>
          <a:ln w="19050">
            <a:solidFill>
              <a:srgbClr val="0066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Muon</a:t>
            </a:r>
          </a:p>
        </p:txBody>
      </p:sp>
      <p:cxnSp>
        <p:nvCxnSpPr>
          <p:cNvPr id="39" name="Straight Connector 38"/>
          <p:cNvCxnSpPr/>
          <p:nvPr/>
        </p:nvCxnSpPr>
        <p:spPr>
          <a:xfrm flipH="1">
            <a:off x="637382" y="4002088"/>
            <a:ext cx="14287" cy="24082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25615" idx="1"/>
          </p:cNvCxnSpPr>
          <p:nvPr/>
        </p:nvCxnSpPr>
        <p:spPr>
          <a:xfrm flipV="1">
            <a:off x="665957" y="4273550"/>
            <a:ext cx="19526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56432" y="4740275"/>
            <a:ext cx="2047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25618" idx="1"/>
          </p:cNvCxnSpPr>
          <p:nvPr/>
        </p:nvCxnSpPr>
        <p:spPr>
          <a:xfrm flipH="1" flipV="1">
            <a:off x="656432" y="5162550"/>
            <a:ext cx="242887" cy="63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endCxn id="25617" idx="1"/>
          </p:cNvCxnSpPr>
          <p:nvPr/>
        </p:nvCxnSpPr>
        <p:spPr>
          <a:xfrm flipV="1">
            <a:off x="637382" y="5589588"/>
            <a:ext cx="252412"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endCxn id="25619" idx="1"/>
          </p:cNvCxnSpPr>
          <p:nvPr/>
        </p:nvCxnSpPr>
        <p:spPr>
          <a:xfrm>
            <a:off x="651669" y="6009481"/>
            <a:ext cx="238125"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25620" idx="1"/>
          </p:cNvCxnSpPr>
          <p:nvPr/>
        </p:nvCxnSpPr>
        <p:spPr>
          <a:xfrm>
            <a:off x="637382" y="6410325"/>
            <a:ext cx="2619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628" name="TextBox 70"/>
          <p:cNvSpPr txBox="1">
            <a:spLocks noChangeArrowheads="1"/>
          </p:cNvSpPr>
          <p:nvPr/>
        </p:nvSpPr>
        <p:spPr bwMode="auto">
          <a:xfrm>
            <a:off x="2923382" y="4089400"/>
            <a:ext cx="1608137" cy="368300"/>
          </a:xfrm>
          <a:prstGeom prst="rect">
            <a:avLst/>
          </a:prstGeom>
          <a:noFill/>
          <a:ln w="19050">
            <a:solidFill>
              <a:srgbClr val="0066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Slow Controls</a:t>
            </a:r>
          </a:p>
        </p:txBody>
      </p:sp>
      <p:sp>
        <p:nvSpPr>
          <p:cNvPr id="25629" name="TextBox 71"/>
          <p:cNvSpPr txBox="1">
            <a:spLocks noChangeArrowheads="1"/>
          </p:cNvSpPr>
          <p:nvPr/>
        </p:nvSpPr>
        <p:spPr bwMode="auto">
          <a:xfrm>
            <a:off x="2932907" y="4537075"/>
            <a:ext cx="1095375" cy="36988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Software</a:t>
            </a:r>
          </a:p>
        </p:txBody>
      </p:sp>
      <p:sp>
        <p:nvSpPr>
          <p:cNvPr id="25630" name="TextBox 72"/>
          <p:cNvSpPr txBox="1">
            <a:spLocks noChangeArrowheads="1"/>
          </p:cNvSpPr>
          <p:nvPr/>
        </p:nvSpPr>
        <p:spPr bwMode="auto">
          <a:xfrm>
            <a:off x="2923382" y="5003800"/>
            <a:ext cx="1044575" cy="368300"/>
          </a:xfrm>
          <a:prstGeom prst="rect">
            <a:avLst/>
          </a:prstGeom>
          <a:noFill/>
          <a:ln w="19050">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Analysis</a:t>
            </a:r>
          </a:p>
        </p:txBody>
      </p:sp>
      <p:cxnSp>
        <p:nvCxnSpPr>
          <p:cNvPr id="75" name="Straight Connector 74"/>
          <p:cNvCxnSpPr/>
          <p:nvPr/>
        </p:nvCxnSpPr>
        <p:spPr>
          <a:xfrm>
            <a:off x="2690019" y="4002088"/>
            <a:ext cx="0" cy="11969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endCxn id="25630" idx="1"/>
          </p:cNvCxnSpPr>
          <p:nvPr/>
        </p:nvCxnSpPr>
        <p:spPr>
          <a:xfrm>
            <a:off x="2690019" y="5187950"/>
            <a:ext cx="2333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endCxn id="25629" idx="1"/>
          </p:cNvCxnSpPr>
          <p:nvPr/>
        </p:nvCxnSpPr>
        <p:spPr>
          <a:xfrm>
            <a:off x="2690019" y="4721225"/>
            <a:ext cx="242888" cy="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endCxn id="25628" idx="1"/>
          </p:cNvCxnSpPr>
          <p:nvPr/>
        </p:nvCxnSpPr>
        <p:spPr>
          <a:xfrm flipV="1">
            <a:off x="2699544" y="4273550"/>
            <a:ext cx="22383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4" name="Table 43"/>
          <p:cNvGraphicFramePr>
            <a:graphicFrameLocks noGrp="1"/>
          </p:cNvGraphicFramePr>
          <p:nvPr>
            <p:extLst>
              <p:ext uri="{D42A27DB-BD31-4B8C-83A1-F6EECF244321}">
                <p14:modId xmlns:p14="http://schemas.microsoft.com/office/powerpoint/2010/main" val="289790097"/>
              </p:ext>
            </p:extLst>
          </p:nvPr>
        </p:nvGraphicFramePr>
        <p:xfrm>
          <a:off x="4345253" y="4633383"/>
          <a:ext cx="4114800" cy="2078119"/>
        </p:xfrm>
        <a:graphic>
          <a:graphicData uri="http://schemas.openxmlformats.org/drawingml/2006/table">
            <a:tbl>
              <a:tblPr firstRow="1" firstCol="1" bandRow="1">
                <a:tableStyleId>{5C22544A-7EE6-4342-B048-85BDC9FD1C3A}</a:tableStyleId>
              </a:tblPr>
              <a:tblGrid>
                <a:gridCol w="1732964"/>
                <a:gridCol w="2381836"/>
              </a:tblGrid>
              <a:tr h="0">
                <a:tc>
                  <a:txBody>
                    <a:bodyPr/>
                    <a:lstStyle/>
                    <a:p>
                      <a:pPr marL="0" marR="0">
                        <a:spcBef>
                          <a:spcPts val="0"/>
                        </a:spcBef>
                        <a:spcAft>
                          <a:spcPts val="0"/>
                        </a:spcAft>
                      </a:pPr>
                      <a:r>
                        <a:rPr lang="en-US" sz="1100" dirty="0">
                          <a:effectLst/>
                        </a:rPr>
                        <a:t>HPS working Groups</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Chair (Deputy)</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r>
              <a:tr h="163887">
                <a:tc>
                  <a:txBody>
                    <a:bodyPr/>
                    <a:lstStyle/>
                    <a:p>
                      <a:pPr marL="0" marR="0">
                        <a:spcBef>
                          <a:spcPts val="0"/>
                        </a:spcBef>
                        <a:spcAft>
                          <a:spcPts val="0"/>
                        </a:spcAft>
                      </a:pPr>
                      <a:r>
                        <a:rPr lang="en-US" sz="1100" dirty="0">
                          <a:effectLst/>
                        </a:rPr>
                        <a:t>Beamline</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K. </a:t>
                      </a:r>
                      <a:r>
                        <a:rPr lang="en-US" sz="1100" dirty="0" err="1">
                          <a:effectLst/>
                        </a:rPr>
                        <a:t>Moffeit</a:t>
                      </a:r>
                      <a:r>
                        <a:rPr lang="en-US" sz="1100" dirty="0">
                          <a:effectLst/>
                        </a:rPr>
                        <a:t> (FX </a:t>
                      </a:r>
                      <a:r>
                        <a:rPr lang="en-US" sz="1100" dirty="0" err="1">
                          <a:effectLst/>
                        </a:rPr>
                        <a:t>Girod</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193668">
                <a:tc>
                  <a:txBody>
                    <a:bodyPr/>
                    <a:lstStyle/>
                    <a:p>
                      <a:pPr marL="0" marR="0">
                        <a:spcBef>
                          <a:spcPts val="0"/>
                        </a:spcBef>
                        <a:spcAft>
                          <a:spcPts val="0"/>
                        </a:spcAft>
                      </a:pPr>
                      <a:r>
                        <a:rPr lang="en-US" sz="1100" dirty="0">
                          <a:effectLst/>
                        </a:rPr>
                        <a:t>SVT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err="1">
                          <a:effectLst/>
                        </a:rPr>
                        <a:t>T.Neslon</a:t>
                      </a:r>
                      <a:r>
                        <a:rPr lang="en-US" sz="1100" dirty="0">
                          <a:effectLst/>
                        </a:rPr>
                        <a:t> (</a:t>
                      </a:r>
                      <a:r>
                        <a:rPr lang="en-US" sz="1100" dirty="0" err="1">
                          <a:effectLst/>
                        </a:rPr>
                        <a:t>V.Fedayev</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190072">
                <a:tc>
                  <a:txBody>
                    <a:bodyPr/>
                    <a:lstStyle/>
                    <a:p>
                      <a:pPr marL="0" marR="0">
                        <a:spcBef>
                          <a:spcPts val="0"/>
                        </a:spcBef>
                        <a:spcAft>
                          <a:spcPts val="0"/>
                        </a:spcAft>
                      </a:pPr>
                      <a:r>
                        <a:rPr lang="en-US" sz="1100" dirty="0">
                          <a:effectLst/>
                        </a:rPr>
                        <a:t>ECAL</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R. </a:t>
                      </a:r>
                      <a:r>
                        <a:rPr lang="en-US" sz="1100" dirty="0" err="1">
                          <a:effectLst/>
                        </a:rPr>
                        <a:t>Dupre</a:t>
                      </a:r>
                      <a:r>
                        <a:rPr lang="en-US" sz="1100" dirty="0">
                          <a:effectLst/>
                        </a:rPr>
                        <a:t> (</a:t>
                      </a:r>
                      <a:r>
                        <a:rPr lang="en-US" sz="1100" dirty="0" err="1" smtClean="0">
                          <a:effectLst/>
                        </a:rPr>
                        <a:t>S.Stepanyan</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205483">
                <a:tc>
                  <a:txBody>
                    <a:bodyPr/>
                    <a:lstStyle/>
                    <a:p>
                      <a:pPr marL="0" marR="0">
                        <a:spcBef>
                          <a:spcPts val="0"/>
                        </a:spcBef>
                        <a:spcAft>
                          <a:spcPts val="0"/>
                        </a:spcAft>
                      </a:pPr>
                      <a:r>
                        <a:rPr lang="en-US" sz="1100" dirty="0">
                          <a:effectLst/>
                        </a:rPr>
                        <a:t>Muon</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err="1">
                          <a:effectLst/>
                        </a:rPr>
                        <a:t>K.Griffioen</a:t>
                      </a:r>
                      <a:r>
                        <a:rPr lang="en-US" sz="1100" dirty="0">
                          <a:effectLst/>
                        </a:rPr>
                        <a:t> (</a:t>
                      </a:r>
                      <a:r>
                        <a:rPr lang="en-US" sz="1100" dirty="0" err="1">
                          <a:effectLst/>
                        </a:rPr>
                        <a:t>Y.Gershtein</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205483">
                <a:tc>
                  <a:txBody>
                    <a:bodyPr/>
                    <a:lstStyle/>
                    <a:p>
                      <a:pPr marL="0" marR="0">
                        <a:spcBef>
                          <a:spcPts val="0"/>
                        </a:spcBef>
                        <a:spcAft>
                          <a:spcPts val="0"/>
                        </a:spcAft>
                      </a:pPr>
                      <a:r>
                        <a:rPr lang="en-US" sz="1100" dirty="0">
                          <a:effectLst/>
                        </a:rPr>
                        <a:t>DAQ</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S. </a:t>
                      </a:r>
                      <a:r>
                        <a:rPr lang="en-US" sz="1100" dirty="0" err="1">
                          <a:effectLst/>
                        </a:rPr>
                        <a:t>Boiarinov</a:t>
                      </a:r>
                      <a:r>
                        <a:rPr lang="en-US" sz="1100" dirty="0">
                          <a:effectLst/>
                        </a:rPr>
                        <a:t> (</a:t>
                      </a:r>
                      <a:r>
                        <a:rPr lang="en-US" sz="1100" dirty="0" err="1">
                          <a:effectLst/>
                        </a:rPr>
                        <a:t>P.Hansson</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0">
                <a:tc>
                  <a:txBody>
                    <a:bodyPr/>
                    <a:lstStyle/>
                    <a:p>
                      <a:pPr marL="0" marR="0">
                        <a:spcBef>
                          <a:spcPts val="0"/>
                        </a:spcBef>
                        <a:spcAft>
                          <a:spcPts val="0"/>
                        </a:spcAft>
                      </a:pPr>
                      <a:r>
                        <a:rPr lang="en-US" sz="1100">
                          <a:effectLst/>
                        </a:rPr>
                        <a:t>Trigger</a:t>
                      </a:r>
                      <a:endParaRPr lang="en-US" sz="120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V. </a:t>
                      </a:r>
                      <a:r>
                        <a:rPr lang="en-US" sz="1100" dirty="0" err="1">
                          <a:effectLst/>
                        </a:rPr>
                        <a:t>Kubarovsky</a:t>
                      </a:r>
                      <a:r>
                        <a:rPr lang="en-US" sz="1100" dirty="0">
                          <a:effectLst/>
                        </a:rPr>
                        <a:t> (</a:t>
                      </a:r>
                      <a:r>
                        <a:rPr lang="en-US" sz="1100" dirty="0" err="1">
                          <a:effectLst/>
                        </a:rPr>
                        <a:t>T.Maruyama</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222778">
                <a:tc>
                  <a:txBody>
                    <a:bodyPr/>
                    <a:lstStyle/>
                    <a:p>
                      <a:pPr marL="0" marR="0">
                        <a:spcBef>
                          <a:spcPts val="0"/>
                        </a:spcBef>
                        <a:spcAft>
                          <a:spcPts val="0"/>
                        </a:spcAft>
                      </a:pPr>
                      <a:r>
                        <a:rPr lang="en-US" sz="1100">
                          <a:effectLst/>
                        </a:rPr>
                        <a:t>Slow Control</a:t>
                      </a:r>
                      <a:endParaRPr lang="en-US" sz="120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H. </a:t>
                      </a:r>
                      <a:r>
                        <a:rPr lang="en-US" sz="1100" dirty="0" err="1">
                          <a:effectLst/>
                        </a:rPr>
                        <a:t>Egiyan</a:t>
                      </a:r>
                      <a:r>
                        <a:rPr lang="en-US" sz="1100" dirty="0">
                          <a:effectLst/>
                        </a:rPr>
                        <a:t> (N. </a:t>
                      </a:r>
                      <a:r>
                        <a:rPr lang="en-US" sz="1100" dirty="0" err="1">
                          <a:effectLst/>
                        </a:rPr>
                        <a:t>Gevorgyan</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191955">
                <a:tc>
                  <a:txBody>
                    <a:bodyPr/>
                    <a:lstStyle/>
                    <a:p>
                      <a:pPr marL="0" marR="0">
                        <a:spcBef>
                          <a:spcPts val="0"/>
                        </a:spcBef>
                        <a:spcAft>
                          <a:spcPts val="0"/>
                        </a:spcAft>
                      </a:pPr>
                      <a:r>
                        <a:rPr lang="en-US" sz="1100" dirty="0">
                          <a:effectLst/>
                        </a:rPr>
                        <a:t>Software</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err="1">
                          <a:effectLst/>
                        </a:rPr>
                        <a:t>M.Haltrop</a:t>
                      </a:r>
                      <a:r>
                        <a:rPr lang="en-US" sz="1100" dirty="0">
                          <a:effectLst/>
                        </a:rPr>
                        <a:t> (</a:t>
                      </a:r>
                      <a:r>
                        <a:rPr lang="en-US" sz="1100" dirty="0" err="1" smtClean="0">
                          <a:effectLst/>
                        </a:rPr>
                        <a:t>S.Uemura</a:t>
                      </a:r>
                      <a:r>
                        <a:rPr lang="en-US" sz="1100" dirty="0" smtClean="0">
                          <a:effectLst/>
                        </a:rPr>
                        <a:t>, </a:t>
                      </a:r>
                      <a:r>
                        <a:rPr lang="en-US" sz="1100" dirty="0" err="1" smtClean="0">
                          <a:effectLst/>
                        </a:rPr>
                        <a:t>O.Moreno</a:t>
                      </a:r>
                      <a:r>
                        <a:rPr lang="en-US" sz="1100" dirty="0" smtClean="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0">
                <a:tc>
                  <a:txBody>
                    <a:bodyPr/>
                    <a:lstStyle/>
                    <a:p>
                      <a:pPr marL="0" marR="0">
                        <a:spcBef>
                          <a:spcPts val="0"/>
                        </a:spcBef>
                        <a:spcAft>
                          <a:spcPts val="0"/>
                        </a:spcAft>
                      </a:pPr>
                      <a:r>
                        <a:rPr lang="en-US" sz="1200">
                          <a:effectLst/>
                        </a:rPr>
                        <a:t>Analysis</a:t>
                      </a:r>
                      <a:endParaRPr lang="en-US" sz="120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M. Graham </a:t>
                      </a:r>
                      <a:r>
                        <a:rPr lang="en-US" sz="1100" dirty="0" smtClean="0">
                          <a:effectLst/>
                        </a:rPr>
                        <a:t>(</a:t>
                      </a:r>
                      <a:r>
                        <a:rPr lang="en-US" sz="1100" dirty="0" err="1" smtClean="0">
                          <a:effectLst/>
                        </a:rPr>
                        <a:t>S.Phillips</a:t>
                      </a:r>
                      <a:r>
                        <a:rPr lang="en-US" sz="1100" dirty="0" smtClean="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0">
                <a:tc>
                  <a:txBody>
                    <a:bodyPr/>
                    <a:lstStyle/>
                    <a:p>
                      <a:pPr marL="0" marR="0">
                        <a:spcBef>
                          <a:spcPts val="0"/>
                        </a:spcBef>
                        <a:spcAft>
                          <a:spcPts val="0"/>
                        </a:spcAft>
                      </a:pPr>
                      <a:r>
                        <a:rPr lang="en-US" sz="1200" dirty="0">
                          <a:effectLst/>
                        </a:rPr>
                        <a:t>Project Management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it-IT" sz="1100" dirty="0">
                          <a:effectLst/>
                        </a:rPr>
                        <a:t>M. Oriunno (</a:t>
                      </a:r>
                      <a:r>
                        <a:rPr lang="it-IT" sz="1100" dirty="0" smtClean="0">
                          <a:effectLst/>
                        </a:rPr>
                        <a:t>S.Stepanyan</a:t>
                      </a:r>
                      <a:r>
                        <a:rPr lang="it-IT" sz="1100" dirty="0">
                          <a:effectLst/>
                        </a:rPr>
                        <a:t>, J.Jaros)</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bl>
          </a:graphicData>
        </a:graphic>
      </p:graphicFrame>
      <p:sp>
        <p:nvSpPr>
          <p:cNvPr id="14" name="Bent-Up Arrow 13"/>
          <p:cNvSpPr/>
          <p:nvPr/>
        </p:nvSpPr>
        <p:spPr>
          <a:xfrm rot="5400000">
            <a:off x="2879724" y="5433750"/>
            <a:ext cx="1004888" cy="132873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67733" y="2690019"/>
            <a:ext cx="8898467" cy="476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901875" y="2262201"/>
            <a:ext cx="1527085" cy="369332"/>
          </a:xfrm>
          <a:prstGeom prst="rect">
            <a:avLst/>
          </a:prstGeom>
          <a:noFill/>
        </p:spPr>
        <p:txBody>
          <a:bodyPr wrap="none" rtlCol="0">
            <a:spAutoFit/>
          </a:bodyPr>
          <a:lstStyle/>
          <a:p>
            <a:r>
              <a:rPr lang="en-US" dirty="0" smtClean="0"/>
              <a:t>Project Team</a:t>
            </a:r>
            <a:endParaRPr lang="en-US" dirty="0"/>
          </a:p>
        </p:txBody>
      </p:sp>
      <p:sp>
        <p:nvSpPr>
          <p:cNvPr id="51" name="TextBox 7"/>
          <p:cNvSpPr txBox="1">
            <a:spLocks noChangeArrowheads="1"/>
          </p:cNvSpPr>
          <p:nvPr/>
        </p:nvSpPr>
        <p:spPr bwMode="auto">
          <a:xfrm>
            <a:off x="520867" y="1600153"/>
            <a:ext cx="938181" cy="400110"/>
          </a:xfrm>
          <a:prstGeom prst="rect">
            <a:avLst/>
          </a:prstGeom>
          <a:noFill/>
          <a:ln w="190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dirty="0" smtClean="0"/>
              <a:t>Orsay</a:t>
            </a:r>
            <a:endParaRPr lang="en-US" sz="2000" dirty="0"/>
          </a:p>
        </p:txBody>
      </p:sp>
      <p:sp>
        <p:nvSpPr>
          <p:cNvPr id="52" name="TextBox 7"/>
          <p:cNvSpPr txBox="1">
            <a:spLocks noChangeArrowheads="1"/>
          </p:cNvSpPr>
          <p:nvPr/>
        </p:nvSpPr>
        <p:spPr bwMode="auto">
          <a:xfrm>
            <a:off x="231378" y="2161483"/>
            <a:ext cx="1259681" cy="400110"/>
          </a:xfrm>
          <a:prstGeom prst="rect">
            <a:avLst/>
          </a:prstGeom>
          <a:noFill/>
          <a:ln w="190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dirty="0" smtClean="0"/>
              <a:t>INFN </a:t>
            </a:r>
            <a:r>
              <a:rPr lang="en-US" sz="2000" dirty="0" err="1" smtClean="0"/>
              <a:t>Ge</a:t>
            </a:r>
            <a:endParaRPr lang="en-US" sz="2000" dirty="0"/>
          </a:p>
        </p:txBody>
      </p:sp>
      <p:cxnSp>
        <p:nvCxnSpPr>
          <p:cNvPr id="53" name="Straight Connector 52"/>
          <p:cNvCxnSpPr>
            <a:stCxn id="52" idx="3"/>
            <a:endCxn id="25606" idx="1"/>
          </p:cNvCxnSpPr>
          <p:nvPr/>
        </p:nvCxnSpPr>
        <p:spPr>
          <a:xfrm flipV="1">
            <a:off x="1491059" y="2360613"/>
            <a:ext cx="358676" cy="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51" idx="3"/>
            <a:endCxn id="25606" idx="1"/>
          </p:cNvCxnSpPr>
          <p:nvPr/>
        </p:nvCxnSpPr>
        <p:spPr>
          <a:xfrm>
            <a:off x="1459048" y="1800208"/>
            <a:ext cx="390687" cy="560405"/>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374790" y="4231243"/>
            <a:ext cx="2886431" cy="369332"/>
          </a:xfrm>
          <a:prstGeom prst="rect">
            <a:avLst/>
          </a:prstGeom>
          <a:noFill/>
        </p:spPr>
        <p:txBody>
          <a:bodyPr wrap="none" rtlCol="0">
            <a:spAutoFit/>
          </a:bodyPr>
          <a:lstStyle/>
          <a:p>
            <a:r>
              <a:rPr lang="en-US" dirty="0" smtClean="0"/>
              <a:t>Project Construction Team</a:t>
            </a:r>
            <a:endParaRPr lang="en-US" dirty="0"/>
          </a:p>
        </p:txBody>
      </p:sp>
    </p:spTree>
    <p:extLst>
      <p:ext uri="{BB962C8B-B14F-4D97-AF65-F5344CB8AC3E}">
        <p14:creationId xmlns:p14="http://schemas.microsoft.com/office/powerpoint/2010/main" val="25599866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5</a:t>
            </a:fld>
            <a:endParaRPr lang="en-US" dirty="0"/>
          </a:p>
        </p:txBody>
      </p:sp>
      <p:sp>
        <p:nvSpPr>
          <p:cNvPr id="3" name="Title 2"/>
          <p:cNvSpPr>
            <a:spLocks noGrp="1"/>
          </p:cNvSpPr>
          <p:nvPr>
            <p:ph type="title"/>
          </p:nvPr>
        </p:nvSpPr>
        <p:spPr/>
        <p:txBody>
          <a:bodyPr/>
          <a:lstStyle/>
          <a:p>
            <a:r>
              <a:rPr lang="en-US" dirty="0" smtClean="0"/>
              <a:t>Matrix of Deliverables</a:t>
            </a:r>
            <a:endParaRPr lang="en-US" dirty="0"/>
          </a:p>
        </p:txBody>
      </p:sp>
      <p:graphicFrame>
        <p:nvGraphicFramePr>
          <p:cNvPr id="5" name="Content Placeholder 4"/>
          <p:cNvGraphicFramePr>
            <a:graphicFrameLocks noGrp="1"/>
          </p:cNvGraphicFramePr>
          <p:nvPr>
            <p:ph sz="quarter" idx="14"/>
            <p:extLst>
              <p:ext uri="{D42A27DB-BD31-4B8C-83A1-F6EECF244321}">
                <p14:modId xmlns:p14="http://schemas.microsoft.com/office/powerpoint/2010/main" val="2278788095"/>
              </p:ext>
            </p:extLst>
          </p:nvPr>
        </p:nvGraphicFramePr>
        <p:xfrm>
          <a:off x="448141" y="1878015"/>
          <a:ext cx="7586725" cy="4441952"/>
        </p:xfrm>
        <a:graphic>
          <a:graphicData uri="http://schemas.openxmlformats.org/drawingml/2006/table">
            <a:tbl>
              <a:tblPr firstRow="1" bandRow="1">
                <a:tableStyleId>{5C22544A-7EE6-4342-B048-85BDC9FD1C3A}</a:tableStyleId>
              </a:tblPr>
              <a:tblGrid>
                <a:gridCol w="2029519"/>
                <a:gridCol w="843301"/>
                <a:gridCol w="853106"/>
                <a:gridCol w="1016000"/>
                <a:gridCol w="770466"/>
                <a:gridCol w="838200"/>
                <a:gridCol w="211667"/>
                <a:gridCol w="1024466"/>
              </a:tblGrid>
              <a:tr h="370840">
                <a:tc>
                  <a:txBody>
                    <a:bodyPr/>
                    <a:lstStyle/>
                    <a:p>
                      <a:endParaRPr lang="en-US" sz="1800" dirty="0"/>
                    </a:p>
                  </a:txBody>
                  <a:tcPr/>
                </a:tc>
                <a:tc>
                  <a:txBody>
                    <a:bodyPr/>
                    <a:lstStyle/>
                    <a:p>
                      <a:r>
                        <a:rPr lang="en-US" sz="1800" dirty="0" smtClean="0"/>
                        <a:t>SLAC</a:t>
                      </a:r>
                      <a:endParaRPr lang="en-US" sz="1800" dirty="0"/>
                    </a:p>
                  </a:txBody>
                  <a:tcPr anchor="ctr" anchorCtr="1"/>
                </a:tc>
                <a:tc>
                  <a:txBody>
                    <a:bodyPr/>
                    <a:lstStyle/>
                    <a:p>
                      <a:r>
                        <a:rPr lang="en-US" sz="1800" dirty="0" smtClean="0"/>
                        <a:t>JLAB</a:t>
                      </a:r>
                      <a:endParaRPr lang="en-US" sz="1800" dirty="0"/>
                    </a:p>
                  </a:txBody>
                  <a:tcPr anchor="ctr" anchorCtr="1"/>
                </a:tc>
                <a:tc>
                  <a:txBody>
                    <a:bodyPr/>
                    <a:lstStyle/>
                    <a:p>
                      <a:r>
                        <a:rPr lang="en-US" sz="1800" dirty="0" smtClean="0"/>
                        <a:t>ORSAY</a:t>
                      </a:r>
                      <a:endParaRPr lang="en-US" sz="1800" dirty="0"/>
                    </a:p>
                  </a:txBody>
                  <a:tcPr anchor="ctr" anchorCtr="1"/>
                </a:tc>
                <a:tc>
                  <a:txBody>
                    <a:bodyPr/>
                    <a:lstStyle/>
                    <a:p>
                      <a:r>
                        <a:rPr lang="en-US" sz="1800" dirty="0" smtClean="0"/>
                        <a:t>INFN</a:t>
                      </a:r>
                      <a:endParaRPr lang="en-US" sz="1800" dirty="0"/>
                    </a:p>
                  </a:txBody>
                  <a:tcPr anchor="ctr" anchorCtr="1"/>
                </a:tc>
                <a:tc>
                  <a:txBody>
                    <a:bodyPr/>
                    <a:lstStyle/>
                    <a:p>
                      <a:r>
                        <a:rPr lang="en-US" sz="1800" dirty="0" smtClean="0"/>
                        <a:t>UCSC</a:t>
                      </a:r>
                      <a:endParaRPr lang="en-US" sz="1800" dirty="0"/>
                    </a:p>
                  </a:txBody>
                  <a:tcPr anchor="ctr" anchorCtr="1"/>
                </a:tc>
                <a:tc>
                  <a:txBody>
                    <a:bodyPr/>
                    <a:lstStyle/>
                    <a:p>
                      <a:endParaRPr lang="en-US" sz="1800" dirty="0"/>
                    </a:p>
                  </a:txBody>
                  <a:tcPr anchor="ctr" anchorCtr="1">
                    <a:lnR w="12700" cap="flat" cmpd="sng" algn="ctr">
                      <a:solidFill>
                        <a:schemeClr val="tx1"/>
                      </a:solidFill>
                      <a:prstDash val="solid"/>
                      <a:round/>
                      <a:headEnd type="none" w="med" len="med"/>
                      <a:tailEnd type="none" w="med" len="med"/>
                    </a:lnR>
                    <a:noFill/>
                  </a:tcPr>
                </a:tc>
                <a:tc>
                  <a:txBody>
                    <a:bodyPr/>
                    <a:lstStyle/>
                    <a:p>
                      <a:r>
                        <a:rPr lang="en-US" sz="1800" dirty="0" smtClean="0">
                          <a:solidFill>
                            <a:srgbClr val="FFFFFF"/>
                          </a:solidFill>
                        </a:rPr>
                        <a:t>W&amp;M</a:t>
                      </a:r>
                      <a:endParaRPr lang="en-US" sz="1800" dirty="0">
                        <a:solidFill>
                          <a:srgbClr val="FFFFFF"/>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00000"/>
                    </a:solidFill>
                  </a:tcPr>
                </a:tc>
              </a:tr>
              <a:tr h="370840">
                <a:tc>
                  <a:txBody>
                    <a:bodyPr/>
                    <a:lstStyle/>
                    <a:p>
                      <a:pPr marL="0" marR="0" algn="l">
                        <a:lnSpc>
                          <a:spcPct val="115000"/>
                        </a:lnSpc>
                        <a:spcBef>
                          <a:spcPts val="0"/>
                        </a:spcBef>
                        <a:spcAft>
                          <a:spcPts val="0"/>
                        </a:spcAft>
                      </a:pPr>
                      <a:r>
                        <a:rPr lang="en-US" sz="1800" dirty="0">
                          <a:effectLst/>
                          <a:latin typeface="+mj-lt"/>
                        </a:rPr>
                        <a:t>Beamline</a:t>
                      </a:r>
                      <a:endParaRPr lang="en-US" sz="1800" dirty="0">
                        <a:effectLst/>
                        <a:latin typeface="+mj-lt"/>
                        <a:ea typeface="Calibri"/>
                        <a:cs typeface="Times New Roman"/>
                      </a:endParaRPr>
                    </a:p>
                  </a:txBody>
                  <a:tcPr marL="68580" marR="68580" marT="0" marB="0" anchor="ctr"/>
                </a:tc>
                <a:tc>
                  <a:txBody>
                    <a:bodyPr/>
                    <a:lstStyle/>
                    <a:p>
                      <a:pPr algn="l"/>
                      <a:r>
                        <a:rPr lang="en-US" sz="1800" dirty="0" smtClean="0"/>
                        <a:t>●</a:t>
                      </a:r>
                      <a:endParaRPr lang="en-US" sz="1800" dirty="0"/>
                    </a:p>
                  </a:txBody>
                  <a:tcPr anchor="ctr" anchorCtr="1"/>
                </a:tc>
                <a:tc>
                  <a:txBody>
                    <a:bodyPr/>
                    <a:lstStyle/>
                    <a:p>
                      <a:pPr algn="l"/>
                      <a:r>
                        <a:rPr lang="en-US" sz="1800" dirty="0" smtClean="0"/>
                        <a:t>●</a:t>
                      </a:r>
                      <a:endParaRPr lang="en-US" sz="1800" dirty="0"/>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lnR w="12700" cap="flat" cmpd="sng" algn="ctr">
                      <a:solidFill>
                        <a:schemeClr val="tx1"/>
                      </a:solidFill>
                      <a:prstDash val="solid"/>
                      <a:round/>
                      <a:headEnd type="none" w="med" len="med"/>
                      <a:tailEnd type="none" w="med" len="med"/>
                    </a:lnR>
                    <a:noFill/>
                  </a:tcPr>
                </a:tc>
                <a:tc>
                  <a:txBody>
                    <a:bodyPr/>
                    <a:lstStyle/>
                    <a:p>
                      <a:pPr algn="l"/>
                      <a:endParaRPr lang="en-US" sz="1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370840">
                <a:tc>
                  <a:txBody>
                    <a:bodyPr/>
                    <a:lstStyle/>
                    <a:p>
                      <a:pPr marL="0" marR="0" algn="l">
                        <a:lnSpc>
                          <a:spcPct val="115000"/>
                        </a:lnSpc>
                        <a:spcBef>
                          <a:spcPts val="0"/>
                        </a:spcBef>
                        <a:spcAft>
                          <a:spcPts val="0"/>
                        </a:spcAft>
                      </a:pPr>
                      <a:r>
                        <a:rPr lang="en-US" sz="1800" dirty="0">
                          <a:effectLst/>
                          <a:latin typeface="+mj-lt"/>
                        </a:rPr>
                        <a:t>SVT</a:t>
                      </a:r>
                      <a:endParaRPr lang="en-US" sz="1800" dirty="0">
                        <a:effectLst/>
                        <a:latin typeface="+mj-lt"/>
                        <a:ea typeface="Calibri"/>
                        <a:cs typeface="Times New Roman"/>
                      </a:endParaRPr>
                    </a:p>
                  </a:txBody>
                  <a:tcPr marL="68580" marR="68580" marT="0" marB="0" anchor="ctr"/>
                </a:tc>
                <a:tc>
                  <a:txBody>
                    <a:bodyPr/>
                    <a:lstStyle/>
                    <a:p>
                      <a:pPr algn="l"/>
                      <a:r>
                        <a:rPr lang="en-US" sz="1800" dirty="0" smtClean="0"/>
                        <a:t>●</a:t>
                      </a:r>
                      <a:endParaRPr lang="en-US" sz="1800" dirty="0"/>
                    </a:p>
                  </a:txBody>
                  <a:tcPr anchor="ctr" anchorCtr="1"/>
                </a:tc>
                <a:tc>
                  <a:txBody>
                    <a:bodyPr/>
                    <a:lstStyle/>
                    <a:p>
                      <a:pPr algn="l"/>
                      <a:endParaRPr lang="en-US" sz="1800"/>
                    </a:p>
                  </a:txBody>
                  <a:tcPr anchor="ctr" anchorCtr="1"/>
                </a:tc>
                <a:tc>
                  <a:txBody>
                    <a:bodyPr/>
                    <a:lstStyle/>
                    <a:p>
                      <a:pPr algn="l"/>
                      <a:endParaRPr lang="en-US" sz="1800"/>
                    </a:p>
                  </a:txBody>
                  <a:tcPr anchor="ctr" anchorCtr="1"/>
                </a:tc>
                <a:tc>
                  <a:txBody>
                    <a:bodyPr/>
                    <a:lstStyle/>
                    <a:p>
                      <a:pPr algn="l"/>
                      <a:endParaRPr lang="en-US" sz="180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t>
                      </a:r>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nchorCtr="1">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370840">
                <a:tc>
                  <a:txBody>
                    <a:bodyPr/>
                    <a:lstStyle/>
                    <a:p>
                      <a:pPr marL="0" marR="0" algn="l">
                        <a:lnSpc>
                          <a:spcPct val="115000"/>
                        </a:lnSpc>
                        <a:spcBef>
                          <a:spcPts val="0"/>
                        </a:spcBef>
                        <a:spcAft>
                          <a:spcPts val="0"/>
                        </a:spcAft>
                      </a:pPr>
                      <a:r>
                        <a:rPr lang="en-US" sz="1800" dirty="0">
                          <a:effectLst/>
                          <a:latin typeface="+mj-lt"/>
                        </a:rPr>
                        <a:t>SVT DAQ</a:t>
                      </a:r>
                      <a:endParaRPr lang="en-US" sz="1800" dirty="0">
                        <a:effectLst/>
                        <a:latin typeface="+mj-lt"/>
                        <a:ea typeface="Calibri"/>
                        <a:cs typeface="Times New Roman"/>
                      </a:endParaRPr>
                    </a:p>
                  </a:txBody>
                  <a:tcPr marL="68580" marR="68580" marT="0" marB="0" anchor="ctr"/>
                </a:tc>
                <a:tc>
                  <a:txBody>
                    <a:bodyPr/>
                    <a:lstStyle/>
                    <a:p>
                      <a:pPr algn="l"/>
                      <a:r>
                        <a:rPr lang="en-US" sz="1800" dirty="0" smtClean="0"/>
                        <a:t>●</a:t>
                      </a:r>
                      <a:endParaRPr lang="en-US" sz="1800" dirty="0"/>
                    </a:p>
                  </a:txBody>
                  <a:tcPr anchor="ctr" anchorCtr="1"/>
                </a:tc>
                <a:tc>
                  <a:txBody>
                    <a:bodyPr/>
                    <a:lstStyle/>
                    <a:p>
                      <a:pPr algn="l"/>
                      <a:endParaRPr lang="en-US" sz="1800"/>
                    </a:p>
                  </a:txBody>
                  <a:tcPr anchor="ctr" anchorCtr="1"/>
                </a:tc>
                <a:tc>
                  <a:txBody>
                    <a:bodyPr/>
                    <a:lstStyle/>
                    <a:p>
                      <a:pPr algn="l"/>
                      <a:endParaRPr lang="en-US" sz="1800"/>
                    </a:p>
                  </a:txBody>
                  <a:tcPr anchor="ctr" anchorCtr="1"/>
                </a:tc>
                <a:tc>
                  <a:txBody>
                    <a:bodyPr/>
                    <a:lstStyle/>
                    <a:p>
                      <a:pPr algn="l"/>
                      <a:endParaRPr lang="en-US" sz="180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t>
                      </a:r>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nchorCtr="1">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370840">
                <a:tc>
                  <a:txBody>
                    <a:bodyPr/>
                    <a:lstStyle/>
                    <a:p>
                      <a:pPr marL="0" marR="0" algn="l">
                        <a:lnSpc>
                          <a:spcPct val="115000"/>
                        </a:lnSpc>
                        <a:spcBef>
                          <a:spcPts val="0"/>
                        </a:spcBef>
                        <a:spcAft>
                          <a:spcPts val="0"/>
                        </a:spcAft>
                      </a:pPr>
                      <a:r>
                        <a:rPr lang="en-US" sz="1800" dirty="0" smtClean="0">
                          <a:effectLst/>
                          <a:latin typeface="+mj-lt"/>
                        </a:rPr>
                        <a:t>ECAL</a:t>
                      </a:r>
                      <a:endParaRPr lang="en-US" sz="1800" dirty="0">
                        <a:effectLst/>
                        <a:latin typeface="+mj-lt"/>
                        <a:ea typeface="Calibri"/>
                        <a:cs typeface="Times New Roman"/>
                      </a:endParaRPr>
                    </a:p>
                  </a:txBody>
                  <a:tcPr marL="68580" marR="68580" marT="0" marB="0" anchor="ctr"/>
                </a:tc>
                <a:tc>
                  <a:txBody>
                    <a:bodyPr/>
                    <a:lstStyle/>
                    <a:p>
                      <a:pPr algn="l"/>
                      <a:endParaRPr lang="en-US" sz="1800"/>
                    </a:p>
                  </a:txBody>
                  <a:tcPr anchor="ctr" anchorCtr="1"/>
                </a:tc>
                <a:tc>
                  <a:txBody>
                    <a:bodyPr/>
                    <a:lstStyle/>
                    <a:p>
                      <a:pPr algn="l"/>
                      <a:r>
                        <a:rPr lang="en-US" sz="1800" dirty="0" smtClean="0"/>
                        <a:t>●</a:t>
                      </a:r>
                      <a:endParaRPr lang="en-US" sz="1800" dirty="0"/>
                    </a:p>
                  </a:txBody>
                  <a:tcPr anchor="ctr" anchorCtr="1"/>
                </a:tc>
                <a:tc>
                  <a:txBody>
                    <a:bodyPr/>
                    <a:lstStyle/>
                    <a:p>
                      <a:pPr algn="l"/>
                      <a:r>
                        <a:rPr lang="en-US" sz="1800" dirty="0" smtClean="0"/>
                        <a:t>●</a:t>
                      </a:r>
                      <a:endParaRPr lang="en-US" sz="1800"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t>
                      </a:r>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lnR w="12700" cap="flat" cmpd="sng" algn="ctr">
                      <a:solidFill>
                        <a:schemeClr val="tx1"/>
                      </a:solidFill>
                      <a:prstDash val="solid"/>
                      <a:round/>
                      <a:headEnd type="none" w="med" len="med"/>
                      <a:tailEnd type="none" w="med" len="med"/>
                    </a:lnR>
                    <a:noFill/>
                  </a:tcPr>
                </a:tc>
                <a:tc>
                  <a:txBody>
                    <a:bodyPr/>
                    <a:lstStyle/>
                    <a:p>
                      <a:pPr algn="l"/>
                      <a:endParaRPr lang="en-US" sz="1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370840">
                <a:tc>
                  <a:txBody>
                    <a:bodyPr/>
                    <a:lstStyle/>
                    <a:p>
                      <a:pPr marL="0" marR="0" algn="l">
                        <a:lnSpc>
                          <a:spcPct val="115000"/>
                        </a:lnSpc>
                        <a:spcBef>
                          <a:spcPts val="0"/>
                        </a:spcBef>
                        <a:spcAft>
                          <a:spcPts val="0"/>
                        </a:spcAft>
                      </a:pPr>
                      <a:r>
                        <a:rPr lang="en-US" sz="1800" dirty="0">
                          <a:effectLst/>
                          <a:latin typeface="+mj-lt"/>
                        </a:rPr>
                        <a:t>TDAQ</a:t>
                      </a:r>
                      <a:endParaRPr lang="en-US" sz="1800" dirty="0">
                        <a:effectLst/>
                        <a:latin typeface="+mj-lt"/>
                        <a:ea typeface="Calibri"/>
                        <a:cs typeface="Times New Roman"/>
                      </a:endParaRPr>
                    </a:p>
                  </a:txBody>
                  <a:tcPr marL="68580" marR="68580" marT="0" marB="0" anchor="ctr"/>
                </a:tc>
                <a:tc>
                  <a:txBody>
                    <a:bodyPr/>
                    <a:lstStyle/>
                    <a:p>
                      <a:pPr algn="l"/>
                      <a:endParaRPr lang="en-US" sz="1800"/>
                    </a:p>
                  </a:txBody>
                  <a:tcPr anchor="ctr" anchorCtr="1"/>
                </a:tc>
                <a:tc>
                  <a:txBody>
                    <a:bodyPr/>
                    <a:lstStyle/>
                    <a:p>
                      <a:pPr algn="l"/>
                      <a:r>
                        <a:rPr lang="en-US" sz="1800" dirty="0" smtClean="0"/>
                        <a:t>●</a:t>
                      </a:r>
                      <a:endParaRPr lang="en-US" sz="1800" dirty="0"/>
                    </a:p>
                  </a:txBody>
                  <a:tcPr anchor="ctr" anchorCtr="1"/>
                </a:tc>
                <a:tc>
                  <a:txBody>
                    <a:bodyPr/>
                    <a:lstStyle/>
                    <a:p>
                      <a:pPr algn="l"/>
                      <a:r>
                        <a:rPr lang="en-US" sz="1800" dirty="0" smtClean="0"/>
                        <a:t>●</a:t>
                      </a:r>
                      <a:endParaRPr lang="en-US" sz="1800" dirty="0"/>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lnR w="12700" cap="flat" cmpd="sng" algn="ctr">
                      <a:solidFill>
                        <a:schemeClr val="tx1"/>
                      </a:solidFill>
                      <a:prstDash val="solid"/>
                      <a:round/>
                      <a:headEnd type="none" w="med" len="med"/>
                      <a:tailEnd type="none" w="med" len="med"/>
                    </a:lnR>
                    <a:noFill/>
                  </a:tcPr>
                </a:tc>
                <a:tc>
                  <a:txBody>
                    <a:bodyPr/>
                    <a:lstStyle/>
                    <a:p>
                      <a:pPr algn="l"/>
                      <a:endParaRPr lang="en-US" sz="1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370840">
                <a:tc>
                  <a:txBody>
                    <a:bodyPr/>
                    <a:lstStyle/>
                    <a:p>
                      <a:pPr marL="0" marR="0" algn="l">
                        <a:lnSpc>
                          <a:spcPct val="115000"/>
                        </a:lnSpc>
                        <a:spcBef>
                          <a:spcPts val="0"/>
                        </a:spcBef>
                        <a:spcAft>
                          <a:spcPts val="0"/>
                        </a:spcAft>
                      </a:pPr>
                      <a:r>
                        <a:rPr lang="en-US" sz="1800" dirty="0">
                          <a:effectLst/>
                          <a:latin typeface="+mj-lt"/>
                        </a:rPr>
                        <a:t>Slow Control</a:t>
                      </a:r>
                      <a:endParaRPr lang="en-US" sz="1800" dirty="0">
                        <a:effectLst/>
                        <a:latin typeface="+mj-lt"/>
                        <a:ea typeface="Calibri"/>
                        <a:cs typeface="Times New Roman"/>
                      </a:endParaRPr>
                    </a:p>
                  </a:txBody>
                  <a:tcPr marL="68580" marR="68580" marT="0" marB="0" anchor="ctr"/>
                </a:tc>
                <a:tc>
                  <a:txBody>
                    <a:bodyPr/>
                    <a:lstStyle/>
                    <a:p>
                      <a:pPr algn="l"/>
                      <a:endParaRPr lang="en-US" sz="1800"/>
                    </a:p>
                  </a:txBody>
                  <a:tcPr anchor="ctr" anchorCtr="1"/>
                </a:tc>
                <a:tc>
                  <a:txBody>
                    <a:bodyPr/>
                    <a:lstStyle/>
                    <a:p>
                      <a:pPr algn="l"/>
                      <a:r>
                        <a:rPr lang="en-US" sz="1800" dirty="0" smtClean="0"/>
                        <a:t>●</a:t>
                      </a:r>
                      <a:endParaRPr lang="en-US" sz="1800" dirty="0"/>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lnR w="12700" cap="flat" cmpd="sng" algn="ctr">
                      <a:solidFill>
                        <a:schemeClr val="tx1"/>
                      </a:solidFill>
                      <a:prstDash val="solid"/>
                      <a:round/>
                      <a:headEnd type="none" w="med" len="med"/>
                      <a:tailEnd type="none" w="med" len="med"/>
                    </a:lnR>
                    <a:noFill/>
                  </a:tcPr>
                </a:tc>
                <a:tc>
                  <a:txBody>
                    <a:bodyPr/>
                    <a:lstStyle/>
                    <a:p>
                      <a:pPr algn="l"/>
                      <a:endParaRPr lang="en-US" sz="1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370840">
                <a:tc>
                  <a:txBody>
                    <a:bodyPr/>
                    <a:lstStyle/>
                    <a:p>
                      <a:pPr marL="0" marR="0" algn="l">
                        <a:lnSpc>
                          <a:spcPct val="115000"/>
                        </a:lnSpc>
                        <a:spcBef>
                          <a:spcPts val="0"/>
                        </a:spcBef>
                        <a:spcAft>
                          <a:spcPts val="0"/>
                        </a:spcAft>
                      </a:pPr>
                      <a:r>
                        <a:rPr lang="en-US" sz="1800" dirty="0">
                          <a:effectLst/>
                          <a:latin typeface="+mj-lt"/>
                        </a:rPr>
                        <a:t>Installation &amp; Commissioning</a:t>
                      </a:r>
                      <a:endParaRPr lang="en-US" sz="1800" dirty="0">
                        <a:effectLst/>
                        <a:latin typeface="+mj-lt"/>
                        <a:ea typeface="Calibri"/>
                        <a:cs typeface="Times New Roman"/>
                      </a:endParaRPr>
                    </a:p>
                  </a:txBody>
                  <a:tcPr marL="68580" marR="68580" marT="0" marB="0" anchor="ctr"/>
                </a:tc>
                <a:tc>
                  <a:txBody>
                    <a:bodyPr/>
                    <a:lstStyle/>
                    <a:p>
                      <a:pPr algn="l"/>
                      <a:r>
                        <a:rPr lang="en-US" sz="1800" dirty="0" smtClean="0"/>
                        <a:t>●</a:t>
                      </a:r>
                      <a:endParaRPr lang="en-US" sz="1800" dirty="0"/>
                    </a:p>
                  </a:txBody>
                  <a:tcPr anchor="ctr" anchorCtr="1"/>
                </a:tc>
                <a:tc>
                  <a:txBody>
                    <a:bodyPr/>
                    <a:lstStyle/>
                    <a:p>
                      <a:pPr algn="l"/>
                      <a:r>
                        <a:rPr lang="en-US" sz="1800" dirty="0" smtClean="0"/>
                        <a:t>●</a:t>
                      </a:r>
                      <a:endParaRPr lang="en-US" sz="1800" dirty="0"/>
                    </a:p>
                  </a:txBody>
                  <a:tcPr anchor="ctr" anchorCtr="1"/>
                </a:tc>
                <a:tc>
                  <a:txBody>
                    <a:bodyPr/>
                    <a:lstStyle/>
                    <a:p>
                      <a:pPr algn="l"/>
                      <a:r>
                        <a:rPr lang="en-US" sz="1800" dirty="0" smtClean="0"/>
                        <a:t>●</a:t>
                      </a:r>
                      <a:endParaRPr lang="en-US" sz="1800"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t>
                      </a:r>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t>
                      </a:r>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nchorCtr="1">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370840">
                <a:tc>
                  <a:txBody>
                    <a:bodyPr/>
                    <a:lstStyle/>
                    <a:p>
                      <a:pPr marL="0" marR="0" algn="l">
                        <a:lnSpc>
                          <a:spcPct val="115000"/>
                        </a:lnSpc>
                        <a:spcBef>
                          <a:spcPts val="0"/>
                        </a:spcBef>
                        <a:spcAft>
                          <a:spcPts val="0"/>
                        </a:spcAft>
                      </a:pPr>
                      <a:r>
                        <a:rPr lang="en-US" sz="1800" dirty="0">
                          <a:effectLst/>
                          <a:latin typeface="+mj-lt"/>
                        </a:rPr>
                        <a:t>Project management</a:t>
                      </a:r>
                      <a:endParaRPr lang="en-US" sz="1800" dirty="0">
                        <a:effectLst/>
                        <a:latin typeface="+mj-lt"/>
                        <a:ea typeface="Calibri"/>
                        <a:cs typeface="Times New Roman"/>
                      </a:endParaRPr>
                    </a:p>
                  </a:txBody>
                  <a:tcPr marL="68580" marR="68580" marT="0" marB="0" anchor="ctr"/>
                </a:tc>
                <a:tc>
                  <a:txBody>
                    <a:bodyPr/>
                    <a:lstStyle/>
                    <a:p>
                      <a:pPr algn="l"/>
                      <a:r>
                        <a:rPr lang="en-US" sz="1800" dirty="0" smtClean="0"/>
                        <a:t>●</a:t>
                      </a:r>
                      <a:endParaRPr lang="en-US" sz="1800" dirty="0"/>
                    </a:p>
                  </a:txBody>
                  <a:tcPr anchor="ctr" anchorCtr="1"/>
                </a:tc>
                <a:tc>
                  <a:txBody>
                    <a:bodyPr/>
                    <a:lstStyle/>
                    <a:p>
                      <a:pPr algn="l"/>
                      <a:r>
                        <a:rPr lang="en-US" sz="1800" dirty="0" smtClean="0"/>
                        <a:t>●</a:t>
                      </a:r>
                      <a:endParaRPr lang="en-US" sz="1800" dirty="0"/>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tc>
                <a:tc>
                  <a:txBody>
                    <a:bodyPr/>
                    <a:lstStyle/>
                    <a:p>
                      <a:pPr algn="l"/>
                      <a:endParaRPr lang="en-US" sz="1800" dirty="0"/>
                    </a:p>
                  </a:txBody>
                  <a:tcPr anchor="ctr" anchorCtr="1">
                    <a:lnR w="12700" cap="flat" cmpd="sng" algn="ctr">
                      <a:solidFill>
                        <a:schemeClr val="tx1"/>
                      </a:solidFill>
                      <a:prstDash val="solid"/>
                      <a:round/>
                      <a:headEnd type="none" w="med" len="med"/>
                      <a:tailEnd type="none" w="med" len="med"/>
                    </a:lnR>
                    <a:noFill/>
                  </a:tcPr>
                </a:tc>
                <a:tc>
                  <a:txBody>
                    <a:bodyPr/>
                    <a:lstStyle/>
                    <a:p>
                      <a:pPr algn="l"/>
                      <a:endParaRPr lang="en-US" sz="1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158728">
                <a:tc>
                  <a:txBody>
                    <a:bodyPr/>
                    <a:lstStyle/>
                    <a:p>
                      <a:pPr marL="0" marR="0" algn="l">
                        <a:lnSpc>
                          <a:spcPct val="115000"/>
                        </a:lnSpc>
                        <a:spcBef>
                          <a:spcPts val="0"/>
                        </a:spcBef>
                        <a:spcAft>
                          <a:spcPts val="0"/>
                        </a:spcAft>
                      </a:pPr>
                      <a:endParaRPr lang="en-US" sz="800" dirty="0">
                        <a:effectLst/>
                        <a:latin typeface="+mj-lt"/>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l"/>
                      <a:endParaRPr lang="en-US" sz="800" dirty="0"/>
                    </a:p>
                  </a:txBody>
                  <a:tcPr anchor="ctr" anchorCtr="1">
                    <a:lnB w="12700" cap="flat" cmpd="sng" algn="ctr">
                      <a:solidFill>
                        <a:schemeClr val="tx1"/>
                      </a:solidFill>
                      <a:prstDash val="solid"/>
                      <a:round/>
                      <a:headEnd type="none" w="med" len="med"/>
                      <a:tailEnd type="none" w="med" len="med"/>
                    </a:lnB>
                    <a:noFill/>
                  </a:tcPr>
                </a:tc>
                <a:tc>
                  <a:txBody>
                    <a:bodyPr/>
                    <a:lstStyle/>
                    <a:p>
                      <a:pPr algn="l"/>
                      <a:endParaRPr lang="en-US" sz="800" dirty="0"/>
                    </a:p>
                  </a:txBody>
                  <a:tcPr anchor="ctr" anchorCtr="1">
                    <a:lnB w="12700" cap="flat" cmpd="sng" algn="ctr">
                      <a:solidFill>
                        <a:schemeClr val="tx1"/>
                      </a:solidFill>
                      <a:prstDash val="solid"/>
                      <a:round/>
                      <a:headEnd type="none" w="med" len="med"/>
                      <a:tailEnd type="none" w="med" len="med"/>
                    </a:lnB>
                    <a:noFill/>
                  </a:tcPr>
                </a:tc>
                <a:tc>
                  <a:txBody>
                    <a:bodyPr/>
                    <a:lstStyle/>
                    <a:p>
                      <a:pPr algn="l"/>
                      <a:endParaRPr lang="en-US" sz="800" dirty="0"/>
                    </a:p>
                  </a:txBody>
                  <a:tcPr anchor="ctr" anchorCtr="1">
                    <a:lnB w="12700" cap="flat" cmpd="sng" algn="ctr">
                      <a:solidFill>
                        <a:schemeClr val="tx1"/>
                      </a:solidFill>
                      <a:prstDash val="solid"/>
                      <a:round/>
                      <a:headEnd type="none" w="med" len="med"/>
                      <a:tailEnd type="none" w="med" len="med"/>
                    </a:lnB>
                    <a:noFill/>
                  </a:tcPr>
                </a:tc>
                <a:tc>
                  <a:txBody>
                    <a:bodyPr/>
                    <a:lstStyle/>
                    <a:p>
                      <a:pPr algn="l"/>
                      <a:endParaRPr lang="en-US" sz="800" dirty="0"/>
                    </a:p>
                  </a:txBody>
                  <a:tcPr anchor="ctr" anchorCtr="1">
                    <a:lnB w="12700" cap="flat" cmpd="sng" algn="ctr">
                      <a:solidFill>
                        <a:schemeClr val="tx1"/>
                      </a:solidFill>
                      <a:prstDash val="solid"/>
                      <a:round/>
                      <a:headEnd type="none" w="med" len="med"/>
                      <a:tailEnd type="none" w="med" len="med"/>
                    </a:lnB>
                    <a:noFill/>
                  </a:tcPr>
                </a:tc>
                <a:tc>
                  <a:txBody>
                    <a:bodyPr/>
                    <a:lstStyle/>
                    <a:p>
                      <a:pPr algn="l"/>
                      <a:endParaRPr lang="en-US" sz="800" dirty="0"/>
                    </a:p>
                  </a:txBody>
                  <a:tcPr anchor="ctr" anchorCtr="1">
                    <a:lnB w="12700" cap="flat" cmpd="sng" algn="ctr">
                      <a:solidFill>
                        <a:schemeClr val="tx1"/>
                      </a:solidFill>
                      <a:prstDash val="solid"/>
                      <a:round/>
                      <a:headEnd type="none" w="med" len="med"/>
                      <a:tailEnd type="none" w="med" len="med"/>
                    </a:lnB>
                    <a:noFill/>
                  </a:tcPr>
                </a:tc>
                <a:tc>
                  <a:txBody>
                    <a:bodyPr/>
                    <a:lstStyle/>
                    <a:p>
                      <a:pPr algn="l"/>
                      <a:endParaRPr lang="en-US" sz="800" dirty="0"/>
                    </a:p>
                  </a:txBody>
                  <a:tcPr anchor="ctr" anchorCtr="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a:endParaRPr lang="en-US" sz="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370840">
                <a:tc>
                  <a:txBody>
                    <a:bodyPr/>
                    <a:lstStyle/>
                    <a:p>
                      <a:pPr marL="0" marR="0" algn="l">
                        <a:lnSpc>
                          <a:spcPct val="115000"/>
                        </a:lnSpc>
                        <a:spcBef>
                          <a:spcPts val="0"/>
                        </a:spcBef>
                        <a:spcAft>
                          <a:spcPts val="0"/>
                        </a:spcAft>
                      </a:pPr>
                      <a:r>
                        <a:rPr lang="en-US" sz="1800" dirty="0" smtClean="0">
                          <a:solidFill>
                            <a:schemeClr val="tx1"/>
                          </a:solidFill>
                          <a:effectLst/>
                          <a:latin typeface="+mj-lt"/>
                          <a:ea typeface="Calibri"/>
                          <a:cs typeface="Times New Roman"/>
                        </a:rPr>
                        <a:t>MUON </a:t>
                      </a:r>
                      <a:endParaRPr lang="en-US" sz="1800" dirty="0">
                        <a:solidFill>
                          <a:schemeClr val="tx1"/>
                        </a:solidFill>
                        <a:effectLst/>
                        <a:latin typeface="+mj-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8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8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8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8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800" dirty="0"/>
                    </a:p>
                  </a:txBody>
                  <a:tcPr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extBox 3"/>
          <p:cNvSpPr txBox="1"/>
          <p:nvPr/>
        </p:nvSpPr>
        <p:spPr>
          <a:xfrm>
            <a:off x="4682067" y="1314725"/>
            <a:ext cx="1032934" cy="246221"/>
          </a:xfrm>
          <a:prstGeom prst="rect">
            <a:avLst/>
          </a:prstGeom>
          <a:noFill/>
        </p:spPr>
        <p:txBody>
          <a:bodyPr wrap="square" rtlCol="0">
            <a:spAutoFit/>
          </a:bodyPr>
          <a:lstStyle/>
          <a:p>
            <a:r>
              <a:rPr lang="en-US" sz="1000" dirty="0" smtClean="0"/>
              <a:t>Through JLAB</a:t>
            </a:r>
            <a:endParaRPr lang="en-US" sz="1000" dirty="0"/>
          </a:p>
        </p:txBody>
      </p:sp>
      <p:sp>
        <p:nvSpPr>
          <p:cNvPr id="7" name="TextBox 6"/>
          <p:cNvSpPr txBox="1"/>
          <p:nvPr/>
        </p:nvSpPr>
        <p:spPr>
          <a:xfrm>
            <a:off x="7018869" y="1314724"/>
            <a:ext cx="1032934" cy="246221"/>
          </a:xfrm>
          <a:prstGeom prst="rect">
            <a:avLst/>
          </a:prstGeom>
          <a:noFill/>
        </p:spPr>
        <p:txBody>
          <a:bodyPr wrap="square" rtlCol="0">
            <a:spAutoFit/>
          </a:bodyPr>
          <a:lstStyle/>
          <a:p>
            <a:r>
              <a:rPr lang="en-US" sz="1000" dirty="0" smtClean="0"/>
              <a:t>Through JLAB</a:t>
            </a:r>
            <a:endParaRPr lang="en-US" sz="1000" dirty="0"/>
          </a:p>
        </p:txBody>
      </p:sp>
      <p:sp>
        <p:nvSpPr>
          <p:cNvPr id="8" name="TextBox 7"/>
          <p:cNvSpPr txBox="1"/>
          <p:nvPr/>
        </p:nvSpPr>
        <p:spPr>
          <a:xfrm>
            <a:off x="5825070" y="1317123"/>
            <a:ext cx="1032934" cy="246221"/>
          </a:xfrm>
          <a:prstGeom prst="rect">
            <a:avLst/>
          </a:prstGeom>
          <a:noFill/>
        </p:spPr>
        <p:txBody>
          <a:bodyPr wrap="square" rtlCol="0">
            <a:spAutoFit/>
          </a:bodyPr>
          <a:lstStyle/>
          <a:p>
            <a:r>
              <a:rPr lang="en-US" sz="1000" dirty="0" smtClean="0"/>
              <a:t>Through SLAC</a:t>
            </a:r>
            <a:endParaRPr lang="en-US" sz="1000" dirty="0"/>
          </a:p>
        </p:txBody>
      </p:sp>
      <p:sp>
        <p:nvSpPr>
          <p:cNvPr id="9" name="Left Brace 8"/>
          <p:cNvSpPr/>
          <p:nvPr/>
        </p:nvSpPr>
        <p:spPr>
          <a:xfrm rot="5400000">
            <a:off x="4893733" y="806734"/>
            <a:ext cx="330200" cy="176953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p:cNvSpPr/>
          <p:nvPr/>
        </p:nvSpPr>
        <p:spPr>
          <a:xfrm rot="5400000">
            <a:off x="6219104" y="1276972"/>
            <a:ext cx="282955" cy="83396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e 10"/>
          <p:cNvSpPr/>
          <p:nvPr/>
        </p:nvSpPr>
        <p:spPr>
          <a:xfrm rot="5400000">
            <a:off x="7393858" y="1244828"/>
            <a:ext cx="282955" cy="83396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889689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p:cNvCxnSpPr/>
          <p:nvPr/>
        </p:nvCxnSpPr>
        <p:spPr>
          <a:xfrm>
            <a:off x="2968974" y="4181236"/>
            <a:ext cx="1271426" cy="0"/>
          </a:xfrm>
          <a:prstGeom prst="straightConnector1">
            <a:avLst/>
          </a:prstGeom>
          <a:noFill/>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4" name="Group 63"/>
          <p:cNvGrpSpPr/>
          <p:nvPr/>
        </p:nvGrpSpPr>
        <p:grpSpPr>
          <a:xfrm>
            <a:off x="194733" y="1263721"/>
            <a:ext cx="7372081" cy="2686691"/>
            <a:chOff x="194733" y="1263721"/>
            <a:chExt cx="7372081" cy="2686691"/>
          </a:xfrm>
        </p:grpSpPr>
        <p:pic>
          <p:nvPicPr>
            <p:cNvPr id="54" name="Picture 53"/>
            <p:cNvPicPr>
              <a:picLocks noChangeAspect="1"/>
            </p:cNvPicPr>
            <p:nvPr/>
          </p:nvPicPr>
          <p:blipFill rotWithShape="1">
            <a:blip r:embed="rId2">
              <a:extLst>
                <a:ext uri="{28A0092B-C50C-407E-A947-70E740481C1C}">
                  <a14:useLocalDpi xmlns:a14="http://schemas.microsoft.com/office/drawing/2010/main" val="0"/>
                </a:ext>
              </a:extLst>
            </a:blip>
            <a:srcRect l="5971" t="9406" r="3789" b="9456"/>
            <a:stretch/>
          </p:blipFill>
          <p:spPr>
            <a:xfrm>
              <a:off x="798956" y="1263721"/>
              <a:ext cx="6767858" cy="2686691"/>
            </a:xfrm>
            <a:prstGeom prst="rect">
              <a:avLst/>
            </a:prstGeom>
            <a:noFill/>
          </p:spPr>
        </p:pic>
        <p:cxnSp>
          <p:nvCxnSpPr>
            <p:cNvPr id="8" name="Straight Connector 7"/>
            <p:cNvCxnSpPr/>
            <p:nvPr/>
          </p:nvCxnSpPr>
          <p:spPr>
            <a:xfrm flipV="1">
              <a:off x="1761067" y="2974092"/>
              <a:ext cx="948266" cy="159472"/>
            </a:xfrm>
            <a:prstGeom prst="line">
              <a:avLst/>
            </a:prstGeom>
            <a:noFill/>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94733" y="3293038"/>
              <a:ext cx="939800" cy="268643"/>
            </a:xfrm>
            <a:prstGeom prst="line">
              <a:avLst/>
            </a:prstGeom>
            <a:noFill/>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981901" y="2700867"/>
              <a:ext cx="1258499" cy="245184"/>
            </a:xfrm>
            <a:prstGeom prst="line">
              <a:avLst/>
            </a:prstGeom>
            <a:noFill/>
            <a:ln>
              <a:prstDash val="dash"/>
            </a:ln>
          </p:spPr>
          <p:style>
            <a:lnRef idx="1">
              <a:schemeClr val="accent1"/>
            </a:lnRef>
            <a:fillRef idx="0">
              <a:schemeClr val="accent1"/>
            </a:fillRef>
            <a:effectRef idx="0">
              <a:schemeClr val="accent1"/>
            </a:effectRef>
            <a:fontRef idx="minor">
              <a:schemeClr val="tx1"/>
            </a:fontRef>
          </p:style>
        </p:cxnSp>
      </p:grpSp>
      <p:sp>
        <p:nvSpPr>
          <p:cNvPr id="4" name="Title 3"/>
          <p:cNvSpPr>
            <a:spLocks noGrp="1"/>
          </p:cNvSpPr>
          <p:nvPr>
            <p:ph type="title"/>
          </p:nvPr>
        </p:nvSpPr>
        <p:spPr/>
        <p:txBody>
          <a:bodyPr/>
          <a:lstStyle/>
          <a:p>
            <a:pPr lvl="0"/>
            <a:r>
              <a:rPr lang="en-US" dirty="0" smtClean="0"/>
              <a:t>Work </a:t>
            </a:r>
            <a:r>
              <a:rPr lang="en-US" dirty="0"/>
              <a:t>Breakdown </a:t>
            </a:r>
            <a:r>
              <a:rPr lang="en-US" dirty="0" smtClean="0"/>
              <a:t>Structure (WBS)</a:t>
            </a:r>
            <a:endParaRPr lang="en-US" dirty="0"/>
          </a:p>
        </p:txBody>
      </p:sp>
      <p:sp>
        <p:nvSpPr>
          <p:cNvPr id="5" name="Content Placeholder 4"/>
          <p:cNvSpPr>
            <a:spLocks noGrp="1"/>
          </p:cNvSpPr>
          <p:nvPr>
            <p:ph sz="quarter" idx="14"/>
          </p:nvPr>
        </p:nvSpPr>
        <p:spPr>
          <a:xfrm>
            <a:off x="462337" y="1336052"/>
            <a:ext cx="8108950" cy="5065522"/>
          </a:xfrm>
        </p:spPr>
        <p:txBody>
          <a:bodyPr/>
          <a:lstStyle/>
          <a:p>
            <a:pPr lvl="0"/>
            <a:endParaRPr lang="en-US"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04821642"/>
              </p:ext>
            </p:extLst>
          </p:nvPr>
        </p:nvGraphicFramePr>
        <p:xfrm>
          <a:off x="551122" y="3876436"/>
          <a:ext cx="2430780" cy="2506217"/>
        </p:xfrm>
        <a:graphic>
          <a:graphicData uri="http://schemas.openxmlformats.org/drawingml/2006/table">
            <a:tbl>
              <a:tblPr firstRow="1" firstCol="1" bandRow="1">
                <a:tableStyleId>{5C22544A-7EE6-4342-B048-85BDC9FD1C3A}</a:tableStyleId>
              </a:tblPr>
              <a:tblGrid>
                <a:gridCol w="487680"/>
                <a:gridCol w="1943100"/>
              </a:tblGrid>
              <a:tr h="190500">
                <a:tc>
                  <a:txBody>
                    <a:bodyPr/>
                    <a:lstStyle/>
                    <a:p>
                      <a:pPr marL="0" marR="0">
                        <a:lnSpc>
                          <a:spcPct val="115000"/>
                        </a:lnSpc>
                        <a:spcBef>
                          <a:spcPts val="0"/>
                        </a:spcBef>
                        <a:spcAft>
                          <a:spcPts val="0"/>
                        </a:spcAft>
                      </a:pPr>
                      <a:r>
                        <a:rPr lang="en-US" sz="1100" dirty="0">
                          <a:effectLst/>
                        </a:rPr>
                        <a:t>WBS</a:t>
                      </a:r>
                      <a:endParaRPr lang="en-US" sz="1100" dirty="0">
                        <a:effectLst/>
                        <a:latin typeface="Calibri"/>
                        <a:ea typeface="Calibri"/>
                        <a:cs typeface="Times New Roman"/>
                      </a:endParaRPr>
                    </a:p>
                  </a:txBody>
                  <a:tcPr marL="68580" marR="68580" marT="0" marB="0"/>
                </a:tc>
                <a:tc>
                  <a:txBody>
                    <a:bodyPr/>
                    <a:lstStyle/>
                    <a:p>
                      <a:pPr marL="323850" marR="0">
                        <a:lnSpc>
                          <a:spcPct val="115000"/>
                        </a:lnSpc>
                        <a:spcBef>
                          <a:spcPts val="0"/>
                        </a:spcBef>
                        <a:spcAft>
                          <a:spcPts val="0"/>
                        </a:spcAft>
                      </a:pPr>
                      <a:r>
                        <a:rPr lang="en-US" sz="1100" dirty="0">
                          <a:effectLst/>
                        </a:rPr>
                        <a:t>NAME</a:t>
                      </a:r>
                      <a:endParaRPr lang="en-US" sz="1100" dirty="0">
                        <a:effectLst/>
                        <a:latin typeface="Calibri"/>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dirty="0">
                          <a:effectLst/>
                        </a:rPr>
                        <a:t>1.1</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latin typeface="+mj-lt"/>
                        </a:rPr>
                        <a:t>Beamline</a:t>
                      </a:r>
                      <a:endParaRPr lang="en-US" sz="1100" dirty="0">
                        <a:effectLst/>
                        <a:latin typeface="+mj-lt"/>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dirty="0">
                          <a:effectLst/>
                        </a:rPr>
                        <a:t>1.2</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latin typeface="+mj-lt"/>
                        </a:rPr>
                        <a:t>SVT</a:t>
                      </a:r>
                      <a:endParaRPr lang="en-US" sz="1100" dirty="0">
                        <a:effectLst/>
                        <a:latin typeface="+mj-lt"/>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dirty="0">
                          <a:effectLst/>
                        </a:rPr>
                        <a:t>1.3</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latin typeface="+mj-lt"/>
                        </a:rPr>
                        <a:t>SVT DAQ</a:t>
                      </a:r>
                      <a:endParaRPr lang="en-US" sz="1100" dirty="0">
                        <a:effectLst/>
                        <a:latin typeface="+mj-lt"/>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dirty="0">
                          <a:effectLst/>
                        </a:rPr>
                        <a:t>1.4</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latin typeface="+mj-lt"/>
                        </a:rPr>
                        <a:t>ECAL</a:t>
                      </a:r>
                      <a:endParaRPr lang="en-US" sz="1100" dirty="0">
                        <a:effectLst/>
                        <a:latin typeface="+mj-lt"/>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dirty="0">
                          <a:effectLst/>
                        </a:rPr>
                        <a:t>1.5</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latin typeface="+mj-lt"/>
                        </a:rPr>
                        <a:t>TDAQ</a:t>
                      </a:r>
                      <a:endParaRPr lang="en-US" sz="1100" dirty="0">
                        <a:effectLst/>
                        <a:latin typeface="+mj-lt"/>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dirty="0">
                          <a:effectLst/>
                        </a:rPr>
                        <a:t>1.6</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latin typeface="+mj-lt"/>
                        </a:rPr>
                        <a:t>Slow Control</a:t>
                      </a:r>
                      <a:endParaRPr lang="en-US" sz="1100" dirty="0">
                        <a:effectLst/>
                        <a:latin typeface="+mj-lt"/>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dirty="0">
                          <a:effectLst/>
                        </a:rPr>
                        <a:t>1.7</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latin typeface="+mj-lt"/>
                        </a:rPr>
                        <a:t>Installation &amp; Commissioning</a:t>
                      </a:r>
                      <a:endParaRPr lang="en-US" sz="1100" dirty="0">
                        <a:effectLst/>
                        <a:latin typeface="+mj-lt"/>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dirty="0">
                          <a:effectLst/>
                        </a:rPr>
                        <a:t>1.8</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latin typeface="+mj-lt"/>
                          <a:ea typeface="Calibri"/>
                          <a:cs typeface="Arial" pitchFamily="34" charset="0"/>
                        </a:rPr>
                        <a:t>Electron</a:t>
                      </a:r>
                      <a:r>
                        <a:rPr lang="en-US" sz="1100" baseline="0" dirty="0" smtClean="0">
                          <a:effectLst/>
                          <a:latin typeface="+mj-lt"/>
                          <a:ea typeface="Calibri"/>
                          <a:cs typeface="Arial" pitchFamily="34" charset="0"/>
                        </a:rPr>
                        <a:t> running</a:t>
                      </a:r>
                      <a:endParaRPr lang="en-US" sz="1100" dirty="0">
                        <a:effectLst/>
                        <a:latin typeface="+mj-lt"/>
                        <a:ea typeface="Calibri"/>
                        <a:cs typeface="Arial" pitchFamily="34" charset="0"/>
                      </a:endParaRPr>
                    </a:p>
                  </a:txBody>
                  <a:tcPr marL="68580" marR="68580" marT="0" marB="0"/>
                </a:tc>
              </a:tr>
              <a:tr h="190500">
                <a:tc>
                  <a:txBody>
                    <a:bodyPr/>
                    <a:lstStyle/>
                    <a:p>
                      <a:pPr marL="0" marR="0">
                        <a:lnSpc>
                          <a:spcPct val="115000"/>
                        </a:lnSpc>
                        <a:spcBef>
                          <a:spcPts val="0"/>
                        </a:spcBef>
                        <a:spcAft>
                          <a:spcPts val="0"/>
                        </a:spcAft>
                      </a:pPr>
                      <a:r>
                        <a:rPr lang="en-US" sz="1100" dirty="0">
                          <a:effectLst/>
                        </a:rPr>
                        <a:t>1.9</a:t>
                      </a:r>
                      <a:endParaRPr lang="en-US" sz="11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a:effectLst/>
                          <a:latin typeface="+mj-lt"/>
                        </a:rPr>
                        <a:t>SLAC </a:t>
                      </a:r>
                      <a:r>
                        <a:rPr lang="en-US" sz="1100" dirty="0" smtClean="0">
                          <a:effectLst/>
                          <a:latin typeface="+mj-lt"/>
                        </a:rPr>
                        <a:t>Travel </a:t>
                      </a:r>
                      <a:r>
                        <a:rPr lang="en-US" sz="1100" baseline="0" dirty="0" smtClean="0">
                          <a:effectLst/>
                          <a:latin typeface="+mj-lt"/>
                          <a:ea typeface="Calibri"/>
                          <a:cs typeface="Times New Roman"/>
                        </a:rPr>
                        <a:t>and Meetings</a:t>
                      </a:r>
                      <a:endParaRPr lang="en-US" sz="1100" dirty="0" smtClean="0">
                        <a:effectLst/>
                        <a:latin typeface="+mj-lt"/>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dirty="0">
                          <a:effectLst/>
                        </a:rPr>
                        <a:t>1.10</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latin typeface="+mj-lt"/>
                          <a:ea typeface="Calibri"/>
                          <a:cs typeface="Times New Roman"/>
                        </a:rPr>
                        <a:t>SLAC</a:t>
                      </a:r>
                      <a:r>
                        <a:rPr lang="en-US" sz="1100" baseline="0" dirty="0" smtClean="0">
                          <a:effectLst/>
                          <a:latin typeface="+mj-lt"/>
                          <a:ea typeface="Calibri"/>
                          <a:cs typeface="Times New Roman"/>
                        </a:rPr>
                        <a:t> Travel for Data Run</a:t>
                      </a:r>
                      <a:endParaRPr lang="en-US" sz="1100" dirty="0">
                        <a:effectLst/>
                        <a:latin typeface="+mj-lt"/>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dirty="0">
                          <a:effectLst/>
                        </a:rPr>
                        <a:t>1.11</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latin typeface="+mj-lt"/>
                        </a:rPr>
                        <a:t>Project management</a:t>
                      </a:r>
                      <a:endParaRPr lang="en-US" sz="1100" dirty="0">
                        <a:effectLst/>
                        <a:latin typeface="+mj-lt"/>
                        <a:ea typeface="Calibri"/>
                        <a:cs typeface="Times New Roman"/>
                      </a:endParaRPr>
                    </a:p>
                  </a:txBody>
                  <a:tcPr marL="68580" marR="68580" marT="0" marB="0"/>
                </a:tc>
              </a:tr>
              <a:tr h="190500">
                <a:tc>
                  <a:txBody>
                    <a:bodyPr/>
                    <a:lstStyle/>
                    <a:p>
                      <a:pPr marL="0" marR="0">
                        <a:lnSpc>
                          <a:spcPct val="115000"/>
                        </a:lnSpc>
                        <a:spcBef>
                          <a:spcPts val="0"/>
                        </a:spcBef>
                        <a:spcAft>
                          <a:spcPts val="0"/>
                        </a:spcAft>
                      </a:pPr>
                      <a:r>
                        <a:rPr lang="en-US" sz="1100" dirty="0">
                          <a:effectLst/>
                        </a:rPr>
                        <a:t>1.12</a:t>
                      </a:r>
                      <a:endParaRPr lang="en-US" sz="1100" dirty="0">
                        <a:effectLst/>
                        <a:latin typeface="Calibri"/>
                        <a:ea typeface="Calibri"/>
                        <a:cs typeface="Times New Roman"/>
                      </a:endParaRPr>
                    </a:p>
                  </a:txBody>
                  <a:tcPr marL="68580" marR="68580" marT="0" marB="0"/>
                </a:tc>
                <a:tc>
                  <a:txBody>
                    <a:bodyPr/>
                    <a:lstStyle/>
                    <a:p>
                      <a:r>
                        <a:rPr lang="en-US" sz="1100" dirty="0" smtClean="0"/>
                        <a:t>UCSC</a:t>
                      </a:r>
                      <a:endParaRPr lang="en-US" sz="1100" dirty="0"/>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02650463"/>
              </p:ext>
            </p:extLst>
          </p:nvPr>
        </p:nvGraphicFramePr>
        <p:xfrm>
          <a:off x="4250761" y="3845615"/>
          <a:ext cx="4114800" cy="1933596"/>
        </p:xfrm>
        <a:graphic>
          <a:graphicData uri="http://schemas.openxmlformats.org/drawingml/2006/table">
            <a:tbl>
              <a:tblPr firstRow="1" firstCol="1" bandRow="1">
                <a:tableStyleId>{5C22544A-7EE6-4342-B048-85BDC9FD1C3A}</a:tableStyleId>
              </a:tblPr>
              <a:tblGrid>
                <a:gridCol w="1732964"/>
                <a:gridCol w="2381836"/>
              </a:tblGrid>
              <a:tr h="228600">
                <a:tc>
                  <a:txBody>
                    <a:bodyPr/>
                    <a:lstStyle/>
                    <a:p>
                      <a:pPr marL="0" marR="0">
                        <a:spcBef>
                          <a:spcPts val="0"/>
                        </a:spcBef>
                        <a:spcAft>
                          <a:spcPts val="0"/>
                        </a:spcAft>
                      </a:pPr>
                      <a:r>
                        <a:rPr lang="en-US" sz="1100" dirty="0">
                          <a:effectLst/>
                        </a:rPr>
                        <a:t>HPS working Groups</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Chair (Deputy)</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r>
              <a:tr h="163887">
                <a:tc>
                  <a:txBody>
                    <a:bodyPr/>
                    <a:lstStyle/>
                    <a:p>
                      <a:pPr marL="0" marR="0">
                        <a:spcBef>
                          <a:spcPts val="0"/>
                        </a:spcBef>
                        <a:spcAft>
                          <a:spcPts val="0"/>
                        </a:spcAft>
                      </a:pPr>
                      <a:r>
                        <a:rPr lang="en-US" sz="1100" dirty="0">
                          <a:effectLst/>
                        </a:rPr>
                        <a:t>Beamline</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K. </a:t>
                      </a:r>
                      <a:r>
                        <a:rPr lang="en-US" sz="1100" dirty="0" err="1">
                          <a:effectLst/>
                        </a:rPr>
                        <a:t>Moffeit</a:t>
                      </a:r>
                      <a:r>
                        <a:rPr lang="en-US" sz="1100" dirty="0">
                          <a:effectLst/>
                        </a:rPr>
                        <a:t> (FX </a:t>
                      </a:r>
                      <a:r>
                        <a:rPr lang="en-US" sz="1100" dirty="0" err="1">
                          <a:effectLst/>
                        </a:rPr>
                        <a:t>Girod</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193668">
                <a:tc>
                  <a:txBody>
                    <a:bodyPr/>
                    <a:lstStyle/>
                    <a:p>
                      <a:pPr marL="0" marR="0">
                        <a:spcBef>
                          <a:spcPts val="0"/>
                        </a:spcBef>
                        <a:spcAft>
                          <a:spcPts val="0"/>
                        </a:spcAft>
                      </a:pPr>
                      <a:r>
                        <a:rPr lang="en-US" sz="1100" dirty="0">
                          <a:effectLst/>
                        </a:rPr>
                        <a:t>SVT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err="1">
                          <a:effectLst/>
                        </a:rPr>
                        <a:t>T.Neslon</a:t>
                      </a:r>
                      <a:r>
                        <a:rPr lang="en-US" sz="1100" dirty="0">
                          <a:effectLst/>
                        </a:rPr>
                        <a:t> (</a:t>
                      </a:r>
                      <a:r>
                        <a:rPr lang="en-US" sz="1100" dirty="0" err="1">
                          <a:effectLst/>
                        </a:rPr>
                        <a:t>V.Fedayev</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190072">
                <a:tc>
                  <a:txBody>
                    <a:bodyPr/>
                    <a:lstStyle/>
                    <a:p>
                      <a:pPr marL="0" marR="0">
                        <a:spcBef>
                          <a:spcPts val="0"/>
                        </a:spcBef>
                        <a:spcAft>
                          <a:spcPts val="0"/>
                        </a:spcAft>
                      </a:pPr>
                      <a:r>
                        <a:rPr lang="en-US" sz="1100" dirty="0">
                          <a:effectLst/>
                        </a:rPr>
                        <a:t>ECAL</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R. </a:t>
                      </a:r>
                      <a:r>
                        <a:rPr lang="en-US" sz="1100" dirty="0" err="1">
                          <a:effectLst/>
                        </a:rPr>
                        <a:t>Dupre</a:t>
                      </a:r>
                      <a:r>
                        <a:rPr lang="en-US" sz="1100" dirty="0">
                          <a:effectLst/>
                        </a:rPr>
                        <a:t> (</a:t>
                      </a:r>
                      <a:r>
                        <a:rPr lang="en-US" sz="1100" dirty="0" err="1" smtClean="0">
                          <a:effectLst/>
                        </a:rPr>
                        <a:t>S.Stepanyan</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205483">
                <a:tc>
                  <a:txBody>
                    <a:bodyPr/>
                    <a:lstStyle/>
                    <a:p>
                      <a:pPr marL="0" marR="0">
                        <a:spcBef>
                          <a:spcPts val="0"/>
                        </a:spcBef>
                        <a:spcAft>
                          <a:spcPts val="0"/>
                        </a:spcAft>
                      </a:pPr>
                      <a:r>
                        <a:rPr lang="en-US" sz="1100" dirty="0">
                          <a:effectLst/>
                        </a:rPr>
                        <a:t>DAQ</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S. </a:t>
                      </a:r>
                      <a:r>
                        <a:rPr lang="en-US" sz="1100" dirty="0" err="1">
                          <a:effectLst/>
                        </a:rPr>
                        <a:t>Boiarinov</a:t>
                      </a:r>
                      <a:r>
                        <a:rPr lang="en-US" sz="1100" dirty="0">
                          <a:effectLst/>
                        </a:rPr>
                        <a:t> (</a:t>
                      </a:r>
                      <a:r>
                        <a:rPr lang="en-US" sz="1100" dirty="0" err="1">
                          <a:effectLst/>
                        </a:rPr>
                        <a:t>P.Hansson</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0">
                <a:tc>
                  <a:txBody>
                    <a:bodyPr/>
                    <a:lstStyle/>
                    <a:p>
                      <a:pPr marL="0" marR="0">
                        <a:spcBef>
                          <a:spcPts val="0"/>
                        </a:spcBef>
                        <a:spcAft>
                          <a:spcPts val="0"/>
                        </a:spcAft>
                      </a:pPr>
                      <a:r>
                        <a:rPr lang="en-US" sz="1100">
                          <a:effectLst/>
                        </a:rPr>
                        <a:t>Trigger</a:t>
                      </a:r>
                      <a:endParaRPr lang="en-US" sz="120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V. </a:t>
                      </a:r>
                      <a:r>
                        <a:rPr lang="en-US" sz="1100" dirty="0" err="1">
                          <a:effectLst/>
                        </a:rPr>
                        <a:t>Kubarovsky</a:t>
                      </a:r>
                      <a:r>
                        <a:rPr lang="en-US" sz="1100" dirty="0">
                          <a:effectLst/>
                        </a:rPr>
                        <a:t> (</a:t>
                      </a:r>
                      <a:r>
                        <a:rPr lang="en-US" sz="1100" dirty="0" err="1">
                          <a:effectLst/>
                        </a:rPr>
                        <a:t>T.Maruyama</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222778">
                <a:tc>
                  <a:txBody>
                    <a:bodyPr/>
                    <a:lstStyle/>
                    <a:p>
                      <a:pPr marL="0" marR="0">
                        <a:spcBef>
                          <a:spcPts val="0"/>
                        </a:spcBef>
                        <a:spcAft>
                          <a:spcPts val="0"/>
                        </a:spcAft>
                      </a:pPr>
                      <a:r>
                        <a:rPr lang="en-US" sz="1100">
                          <a:effectLst/>
                        </a:rPr>
                        <a:t>Slow Control</a:t>
                      </a:r>
                      <a:endParaRPr lang="en-US" sz="120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H. </a:t>
                      </a:r>
                      <a:r>
                        <a:rPr lang="en-US" sz="1100" dirty="0" err="1">
                          <a:effectLst/>
                        </a:rPr>
                        <a:t>Egiyan</a:t>
                      </a:r>
                      <a:r>
                        <a:rPr lang="en-US" sz="1100" dirty="0">
                          <a:effectLst/>
                        </a:rPr>
                        <a:t> (N. </a:t>
                      </a:r>
                      <a:r>
                        <a:rPr lang="en-US" sz="1100" dirty="0" err="1">
                          <a:effectLst/>
                        </a:rPr>
                        <a:t>Gevorgyan</a:t>
                      </a:r>
                      <a:r>
                        <a:rPr lang="en-US" sz="1100" dirty="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191955">
                <a:tc>
                  <a:txBody>
                    <a:bodyPr/>
                    <a:lstStyle/>
                    <a:p>
                      <a:pPr marL="0" marR="0">
                        <a:spcBef>
                          <a:spcPts val="0"/>
                        </a:spcBef>
                        <a:spcAft>
                          <a:spcPts val="0"/>
                        </a:spcAft>
                      </a:pPr>
                      <a:r>
                        <a:rPr lang="en-US" sz="1100" dirty="0">
                          <a:effectLst/>
                        </a:rPr>
                        <a:t>Software</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err="1">
                          <a:effectLst/>
                        </a:rPr>
                        <a:t>M.Haltrop</a:t>
                      </a:r>
                      <a:r>
                        <a:rPr lang="en-US" sz="1100" dirty="0">
                          <a:effectLst/>
                        </a:rPr>
                        <a:t> (</a:t>
                      </a:r>
                      <a:r>
                        <a:rPr lang="en-US" sz="1100" dirty="0" err="1" smtClean="0">
                          <a:effectLst/>
                        </a:rPr>
                        <a:t>S.Uemura</a:t>
                      </a:r>
                      <a:r>
                        <a:rPr lang="en-US" sz="1100" dirty="0" smtClean="0">
                          <a:effectLst/>
                        </a:rPr>
                        <a:t>, </a:t>
                      </a:r>
                      <a:r>
                        <a:rPr lang="en-US" sz="1100" dirty="0" err="1" smtClean="0">
                          <a:effectLst/>
                        </a:rPr>
                        <a:t>O.Moreno</a:t>
                      </a:r>
                      <a:r>
                        <a:rPr lang="en-US" sz="1100" dirty="0" smtClean="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0">
                <a:tc>
                  <a:txBody>
                    <a:bodyPr/>
                    <a:lstStyle/>
                    <a:p>
                      <a:pPr marL="0" marR="0">
                        <a:spcBef>
                          <a:spcPts val="0"/>
                        </a:spcBef>
                        <a:spcAft>
                          <a:spcPts val="0"/>
                        </a:spcAft>
                      </a:pPr>
                      <a:r>
                        <a:rPr lang="en-US" sz="1200">
                          <a:effectLst/>
                        </a:rPr>
                        <a:t>Analysis</a:t>
                      </a:r>
                      <a:endParaRPr lang="en-US" sz="120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en-US" sz="1100" dirty="0">
                          <a:effectLst/>
                        </a:rPr>
                        <a:t>M. Graham </a:t>
                      </a:r>
                      <a:r>
                        <a:rPr lang="en-US" sz="1100" dirty="0" smtClean="0">
                          <a:effectLst/>
                        </a:rPr>
                        <a:t>(</a:t>
                      </a:r>
                      <a:r>
                        <a:rPr lang="en-US" sz="1100" dirty="0" err="1" smtClean="0">
                          <a:effectLst/>
                        </a:rPr>
                        <a:t>S.Phillips</a:t>
                      </a:r>
                      <a:r>
                        <a:rPr lang="en-US" sz="1100" dirty="0" smtClean="0">
                          <a:effectLst/>
                        </a:rPr>
                        <a: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r h="0">
                <a:tc>
                  <a:txBody>
                    <a:bodyPr/>
                    <a:lstStyle/>
                    <a:p>
                      <a:pPr marL="0" marR="0">
                        <a:spcBef>
                          <a:spcPts val="0"/>
                        </a:spcBef>
                        <a:spcAft>
                          <a:spcPts val="0"/>
                        </a:spcAft>
                      </a:pPr>
                      <a:r>
                        <a:rPr lang="en-US" sz="1200" dirty="0">
                          <a:effectLst/>
                        </a:rPr>
                        <a:t>Project Management</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75000"/>
                      </a:schemeClr>
                    </a:solidFill>
                  </a:tcPr>
                </a:tc>
                <a:tc>
                  <a:txBody>
                    <a:bodyPr/>
                    <a:lstStyle/>
                    <a:p>
                      <a:pPr marL="0" marR="0">
                        <a:spcBef>
                          <a:spcPts val="0"/>
                        </a:spcBef>
                        <a:spcAft>
                          <a:spcPts val="0"/>
                        </a:spcAft>
                      </a:pPr>
                      <a:r>
                        <a:rPr lang="it-IT" sz="1100" dirty="0">
                          <a:effectLst/>
                        </a:rPr>
                        <a:t>M. Oriunno (</a:t>
                      </a:r>
                      <a:r>
                        <a:rPr lang="it-IT" sz="1100" dirty="0" smtClean="0">
                          <a:effectLst/>
                        </a:rPr>
                        <a:t>S.Stepanyan</a:t>
                      </a:r>
                      <a:r>
                        <a:rPr lang="it-IT" sz="1100" dirty="0">
                          <a:effectLst/>
                        </a:rPr>
                        <a:t>, J.Jaros)</a:t>
                      </a:r>
                      <a:endParaRPr lang="en-US" sz="1200" dirty="0">
                        <a:solidFill>
                          <a:srgbClr val="000000"/>
                        </a:solidFill>
                        <a:effectLst/>
                        <a:latin typeface="Palatino Linotype"/>
                        <a:ea typeface="Calibri"/>
                        <a:cs typeface="Palatino Linotype"/>
                      </a:endParaRPr>
                    </a:p>
                  </a:txBody>
                  <a:tcPr marL="68580" marR="68580" marT="0" marB="0">
                    <a:solidFill>
                      <a:schemeClr val="accent6">
                        <a:lumMod val="40000"/>
                        <a:lumOff val="60000"/>
                      </a:schemeClr>
                    </a:solidFill>
                  </a:tcPr>
                </a:tc>
              </a:tr>
            </a:tbl>
          </a:graphicData>
        </a:graphic>
      </p:graphicFrame>
      <p:cxnSp>
        <p:nvCxnSpPr>
          <p:cNvPr id="12" name="Straight Arrow Connector 11"/>
          <p:cNvCxnSpPr/>
          <p:nvPr/>
        </p:nvCxnSpPr>
        <p:spPr>
          <a:xfrm>
            <a:off x="2968974" y="4363603"/>
            <a:ext cx="1232898"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flipV="1">
            <a:off x="2968974" y="4363603"/>
            <a:ext cx="1232898" cy="184934"/>
          </a:xfrm>
          <a:prstGeom prst="bentConnector3">
            <a:avLst>
              <a:gd name="adj1" fmla="val 29955"/>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flipV="1">
            <a:off x="2968974" y="4548537"/>
            <a:ext cx="1273995" cy="205483"/>
          </a:xfrm>
          <a:prstGeom prst="bentConnector3">
            <a:avLst>
              <a:gd name="adj1" fmla="val 39439"/>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Elbow Connector 23"/>
          <p:cNvCxnSpPr/>
          <p:nvPr/>
        </p:nvCxnSpPr>
        <p:spPr>
          <a:xfrm flipV="1">
            <a:off x="2968974" y="4754020"/>
            <a:ext cx="1273995" cy="174661"/>
          </a:xfrm>
          <a:prstGeom prst="bentConnector3">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979333" y="5114686"/>
            <a:ext cx="1261067"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Elbow Connector 32"/>
          <p:cNvCxnSpPr/>
          <p:nvPr/>
        </p:nvCxnSpPr>
        <p:spPr>
          <a:xfrm flipV="1">
            <a:off x="2981901" y="5700900"/>
            <a:ext cx="1261068" cy="420502"/>
          </a:xfrm>
          <a:prstGeom prst="bentConnector3">
            <a:avLst>
              <a:gd name="adj1" fmla="val 50782"/>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Elbow Connector 49"/>
          <p:cNvCxnSpPr/>
          <p:nvPr/>
        </p:nvCxnSpPr>
        <p:spPr>
          <a:xfrm rot="10800000" flipV="1">
            <a:off x="2981902" y="4928681"/>
            <a:ext cx="1268859" cy="186005"/>
          </a:xfrm>
          <a:prstGeom prst="bentConnector3">
            <a:avLst>
              <a:gd name="adj1" fmla="val 3259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5" name="Right Arrow 54"/>
          <p:cNvSpPr/>
          <p:nvPr/>
        </p:nvSpPr>
        <p:spPr>
          <a:xfrm rot="1897320">
            <a:off x="4745598" y="3214171"/>
            <a:ext cx="1036532" cy="426378"/>
          </a:xfrm>
          <a:prstGeom prst="rightArrow">
            <a:avLst>
              <a:gd name="adj1" fmla="val 44572"/>
              <a:gd name="adj2" fmla="val 72765"/>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1078225" y="1304816"/>
            <a:ext cx="5271828" cy="461665"/>
          </a:xfrm>
          <a:prstGeom prst="rect">
            <a:avLst/>
          </a:prstGeom>
          <a:noFill/>
        </p:spPr>
        <p:txBody>
          <a:bodyPr wrap="none" rtlCol="0">
            <a:spAutoFit/>
          </a:bodyPr>
          <a:lstStyle/>
          <a:p>
            <a:r>
              <a:rPr lang="en-US" sz="2400" dirty="0" smtClean="0"/>
              <a:t>WBS = Parts (PBS) + Work activities </a:t>
            </a:r>
            <a:endParaRPr lang="en-US" sz="2400" dirty="0"/>
          </a:p>
        </p:txBody>
      </p:sp>
      <p:sp>
        <p:nvSpPr>
          <p:cNvPr id="2" name="TextBox 1"/>
          <p:cNvSpPr txBox="1"/>
          <p:nvPr/>
        </p:nvSpPr>
        <p:spPr>
          <a:xfrm>
            <a:off x="2158857" y="1079055"/>
            <a:ext cx="3733943" cy="276999"/>
          </a:xfrm>
          <a:prstGeom prst="rect">
            <a:avLst/>
          </a:prstGeom>
          <a:noFill/>
        </p:spPr>
        <p:txBody>
          <a:bodyPr wrap="square" rtlCol="0">
            <a:spAutoFit/>
          </a:bodyPr>
          <a:lstStyle/>
          <a:p>
            <a:r>
              <a:rPr lang="en-US" sz="1200" dirty="0" smtClean="0"/>
              <a:t>    Material                                                Labor</a:t>
            </a:r>
            <a:endParaRPr lang="en-US" sz="1200" dirty="0"/>
          </a:p>
        </p:txBody>
      </p:sp>
      <p:cxnSp>
        <p:nvCxnSpPr>
          <p:cNvPr id="38" name="Elbow Connector 37"/>
          <p:cNvCxnSpPr/>
          <p:nvPr/>
        </p:nvCxnSpPr>
        <p:spPr>
          <a:xfrm flipV="1">
            <a:off x="2992262" y="5546487"/>
            <a:ext cx="1248138" cy="1"/>
          </a:xfrm>
          <a:prstGeom prst="bentConnector3">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a:off x="2992262" y="5688200"/>
            <a:ext cx="1258500" cy="12700"/>
          </a:xfrm>
          <a:prstGeom prst="bentConnector3">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Elbow Connector 36"/>
          <p:cNvCxnSpPr/>
          <p:nvPr/>
        </p:nvCxnSpPr>
        <p:spPr>
          <a:xfrm rot="10800000" flipV="1">
            <a:off x="2992263" y="5698067"/>
            <a:ext cx="1258499" cy="211666"/>
          </a:xfrm>
          <a:prstGeom prst="bentConnector3">
            <a:avLst>
              <a:gd name="adj1" fmla="val 5026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a:off x="2994392" y="5317890"/>
            <a:ext cx="1256370" cy="383010"/>
          </a:xfrm>
          <a:prstGeom prst="bentConnector3">
            <a:avLst>
              <a:gd name="adj1" fmla="val 6754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Circular Arrow 65"/>
          <p:cNvSpPr/>
          <p:nvPr/>
        </p:nvSpPr>
        <p:spPr>
          <a:xfrm rot="5400000">
            <a:off x="4441723" y="5115327"/>
            <a:ext cx="1310505" cy="1591648"/>
          </a:xfrm>
          <a:prstGeom prst="circularArrow">
            <a:avLst>
              <a:gd name="adj1" fmla="val 11068"/>
              <a:gd name="adj2" fmla="val 1033144"/>
              <a:gd name="adj3" fmla="val 20455761"/>
              <a:gd name="adj4" fmla="val 15813837"/>
              <a:gd name="adj5" fmla="val 12500"/>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909092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7</a:t>
            </a:fld>
            <a:endParaRPr lang="en-US" dirty="0"/>
          </a:p>
        </p:txBody>
      </p:sp>
      <p:sp>
        <p:nvSpPr>
          <p:cNvPr id="3" name="Title 2"/>
          <p:cNvSpPr>
            <a:spLocks noGrp="1"/>
          </p:cNvSpPr>
          <p:nvPr>
            <p:ph type="title"/>
          </p:nvPr>
        </p:nvSpPr>
        <p:spPr/>
        <p:txBody>
          <a:bodyPr/>
          <a:lstStyle/>
          <a:p>
            <a:r>
              <a:rPr lang="en-US" dirty="0" smtClean="0"/>
              <a:t>HPS Project Execution Plan</a:t>
            </a:r>
            <a:endParaRPr lang="en-US" dirty="0"/>
          </a:p>
        </p:txBody>
      </p:sp>
      <p:sp>
        <p:nvSpPr>
          <p:cNvPr id="5" name="Rectangle 4"/>
          <p:cNvSpPr/>
          <p:nvPr/>
        </p:nvSpPr>
        <p:spPr>
          <a:xfrm>
            <a:off x="567267" y="1311914"/>
            <a:ext cx="8432800" cy="4247317"/>
          </a:xfrm>
          <a:prstGeom prst="rect">
            <a:avLst/>
          </a:prstGeom>
        </p:spPr>
        <p:txBody>
          <a:bodyPr wrap="square">
            <a:spAutoFit/>
          </a:bodyPr>
          <a:lstStyle/>
          <a:p>
            <a:pPr>
              <a:tabLst>
                <a:tab pos="4114800" algn="l"/>
              </a:tabLst>
            </a:pPr>
            <a:r>
              <a:rPr lang="en-US" dirty="0" smtClean="0">
                <a:hlinkClick r:id="rId2" tooltip="Scope Management"/>
              </a:rPr>
              <a:t>Scope Management</a:t>
            </a:r>
            <a:r>
              <a:rPr lang="en-US" dirty="0" smtClean="0"/>
              <a:t>	Work Breakdown Structure</a:t>
            </a:r>
            <a:endParaRPr lang="en-US" dirty="0"/>
          </a:p>
          <a:p>
            <a:pPr>
              <a:lnSpc>
                <a:spcPct val="200000"/>
              </a:lnSpc>
              <a:tabLst>
                <a:tab pos="4114800" algn="l"/>
              </a:tabLst>
            </a:pPr>
            <a:r>
              <a:rPr lang="en-US" dirty="0">
                <a:hlinkClick r:id="rId3" tooltip="Requirements Management"/>
              </a:rPr>
              <a:t>Requirements </a:t>
            </a:r>
            <a:r>
              <a:rPr lang="en-US" dirty="0" smtClean="0">
                <a:hlinkClick r:id="rId3" tooltip="Requirements Management"/>
              </a:rPr>
              <a:t>Management</a:t>
            </a:r>
            <a:r>
              <a:rPr lang="en-US" dirty="0" smtClean="0"/>
              <a:t>	Scientific Requirements Flow Down</a:t>
            </a:r>
            <a:endParaRPr lang="en-US" dirty="0"/>
          </a:p>
          <a:p>
            <a:pPr>
              <a:lnSpc>
                <a:spcPct val="200000"/>
              </a:lnSpc>
              <a:tabLst>
                <a:tab pos="4114800" algn="l"/>
              </a:tabLst>
            </a:pPr>
            <a:r>
              <a:rPr lang="en-US" dirty="0">
                <a:hlinkClick r:id="rId4" tooltip="Schedule (project management)"/>
              </a:rPr>
              <a:t>Schedule </a:t>
            </a:r>
            <a:r>
              <a:rPr lang="en-US" dirty="0" smtClean="0">
                <a:hlinkClick r:id="rId4" tooltip="Schedule (project management)"/>
              </a:rPr>
              <a:t>Management</a:t>
            </a:r>
            <a:r>
              <a:rPr lang="en-US" dirty="0" smtClean="0"/>
              <a:t>	Tracking of Schedule and Milestones </a:t>
            </a:r>
          </a:p>
          <a:p>
            <a:pPr>
              <a:lnSpc>
                <a:spcPct val="200000"/>
              </a:lnSpc>
              <a:tabLst>
                <a:tab pos="4114800" algn="l"/>
              </a:tabLst>
            </a:pPr>
            <a:r>
              <a:rPr lang="en-US" dirty="0" smtClean="0">
                <a:hlinkClick r:id="rId5" tooltip="Finance"/>
              </a:rPr>
              <a:t>Financial Management</a:t>
            </a:r>
            <a:r>
              <a:rPr lang="en-US" dirty="0" smtClean="0"/>
              <a:t>	Tracking Cost book and Expenditure </a:t>
            </a:r>
          </a:p>
          <a:p>
            <a:pPr>
              <a:lnSpc>
                <a:spcPct val="200000"/>
              </a:lnSpc>
              <a:tabLst>
                <a:tab pos="4114800" algn="l"/>
              </a:tabLst>
            </a:pPr>
            <a:r>
              <a:rPr lang="en-US" dirty="0" smtClean="0">
                <a:hlinkClick r:id="rId6" tooltip="Quality Management"/>
              </a:rPr>
              <a:t>Quality Management</a:t>
            </a:r>
            <a:r>
              <a:rPr lang="en-US" dirty="0" smtClean="0"/>
              <a:t>	Consistency with Requirements </a:t>
            </a:r>
            <a:r>
              <a:rPr lang="en-US" sz="1200" dirty="0" smtClean="0"/>
              <a:t>(Reviews) </a:t>
            </a:r>
            <a:r>
              <a:rPr lang="en-US" dirty="0" smtClean="0">
                <a:hlinkClick r:id="rId7" tooltip="Resource Management"/>
              </a:rPr>
              <a:t>Resource Management</a:t>
            </a:r>
            <a:r>
              <a:rPr lang="en-US" dirty="0" smtClean="0"/>
              <a:t>	Manpower Leveling</a:t>
            </a:r>
            <a:endParaRPr lang="en-US" dirty="0"/>
          </a:p>
          <a:p>
            <a:pPr>
              <a:lnSpc>
                <a:spcPct val="200000"/>
              </a:lnSpc>
              <a:tabLst>
                <a:tab pos="4114800" algn="l"/>
              </a:tabLst>
            </a:pPr>
            <a:r>
              <a:rPr lang="en-US" dirty="0" smtClean="0">
                <a:hlinkClick r:id="rId8" tooltip="Risk Management"/>
              </a:rPr>
              <a:t>Risk Management</a:t>
            </a:r>
            <a:r>
              <a:rPr lang="en-US" dirty="0" smtClean="0"/>
              <a:t>	Risk Assessment and Mitigation</a:t>
            </a:r>
            <a:endParaRPr lang="en-US" dirty="0"/>
          </a:p>
          <a:p>
            <a:pPr>
              <a:lnSpc>
                <a:spcPct val="200000"/>
              </a:lnSpc>
              <a:tabLst>
                <a:tab pos="4114800" algn="l"/>
              </a:tabLst>
            </a:pPr>
            <a:r>
              <a:rPr lang="en-US" dirty="0">
                <a:hlinkClick r:id="rId9" tooltip="Procurement Management (page does not exist)"/>
              </a:rPr>
              <a:t>Procurement </a:t>
            </a:r>
            <a:r>
              <a:rPr lang="en-US" dirty="0" smtClean="0">
                <a:hlinkClick r:id="rId9" tooltip="Procurement Management (page does not exist)"/>
              </a:rPr>
              <a:t>Management</a:t>
            </a:r>
            <a:r>
              <a:rPr lang="en-US" dirty="0" smtClean="0"/>
              <a:t>	Purchase of Items &gt; $15k</a:t>
            </a:r>
            <a:endParaRPr lang="en-US" dirty="0"/>
          </a:p>
        </p:txBody>
      </p:sp>
      <p:sp>
        <p:nvSpPr>
          <p:cNvPr id="6" name="TextBox 5"/>
          <p:cNvSpPr txBox="1"/>
          <p:nvPr/>
        </p:nvSpPr>
        <p:spPr>
          <a:xfrm>
            <a:off x="494446" y="5902866"/>
            <a:ext cx="7639014" cy="461665"/>
          </a:xfrm>
          <a:prstGeom prst="rect">
            <a:avLst/>
          </a:prstGeom>
          <a:noFill/>
          <a:ln>
            <a:solidFill>
              <a:schemeClr val="tx1"/>
            </a:solidFill>
          </a:ln>
        </p:spPr>
        <p:txBody>
          <a:bodyPr wrap="none" rtlCol="0">
            <a:spAutoFit/>
          </a:bodyPr>
          <a:lstStyle/>
          <a:p>
            <a:r>
              <a:rPr lang="en-US" sz="2400" dirty="0" smtClean="0"/>
              <a:t>Monthly meeting PM (Chair)+ PIs + Construction Team</a:t>
            </a:r>
            <a:endParaRPr lang="en-US" sz="2400" dirty="0"/>
          </a:p>
        </p:txBody>
      </p:sp>
    </p:spTree>
    <p:extLst>
      <p:ext uri="{BB962C8B-B14F-4D97-AF65-F5344CB8AC3E}">
        <p14:creationId xmlns:p14="http://schemas.microsoft.com/office/powerpoint/2010/main" val="15073946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8</a:t>
            </a:fld>
            <a:endParaRPr lang="en-US" dirty="0"/>
          </a:p>
        </p:txBody>
      </p:sp>
      <p:sp>
        <p:nvSpPr>
          <p:cNvPr id="3" name="Title 2"/>
          <p:cNvSpPr>
            <a:spLocks noGrp="1"/>
          </p:cNvSpPr>
          <p:nvPr>
            <p:ph type="title"/>
          </p:nvPr>
        </p:nvSpPr>
        <p:spPr/>
        <p:txBody>
          <a:bodyPr/>
          <a:lstStyle/>
          <a:p>
            <a:r>
              <a:rPr lang="en-US" dirty="0" smtClean="0"/>
              <a:t>Schedule Drivers</a:t>
            </a:r>
            <a:endParaRPr lang="en-US" dirty="0"/>
          </a:p>
        </p:txBody>
      </p:sp>
      <p:sp>
        <p:nvSpPr>
          <p:cNvPr id="6" name="Chevron 5"/>
          <p:cNvSpPr/>
          <p:nvPr/>
        </p:nvSpPr>
        <p:spPr>
          <a:xfrm>
            <a:off x="416107" y="3215801"/>
            <a:ext cx="4196993" cy="652409"/>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HPS Construction</a:t>
            </a:r>
            <a:endParaRPr lang="en-US" dirty="0">
              <a:solidFill>
                <a:schemeClr val="tx1"/>
              </a:solidFill>
            </a:endParaRPr>
          </a:p>
        </p:txBody>
      </p:sp>
      <p:sp>
        <p:nvSpPr>
          <p:cNvPr id="7" name="Chevron 6"/>
          <p:cNvSpPr/>
          <p:nvPr/>
        </p:nvSpPr>
        <p:spPr>
          <a:xfrm>
            <a:off x="4649056" y="3215799"/>
            <a:ext cx="1751747" cy="652409"/>
          </a:xfrm>
          <a:prstGeom prst="chevr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 Runs</a:t>
            </a:r>
            <a:endParaRPr lang="en-US" dirty="0">
              <a:solidFill>
                <a:schemeClr val="tx1"/>
              </a:solidFill>
            </a:endParaRPr>
          </a:p>
        </p:txBody>
      </p:sp>
      <p:sp>
        <p:nvSpPr>
          <p:cNvPr id="8" name="Chevron 7"/>
          <p:cNvSpPr/>
          <p:nvPr/>
        </p:nvSpPr>
        <p:spPr>
          <a:xfrm>
            <a:off x="6450457" y="3215801"/>
            <a:ext cx="2333950" cy="652409"/>
          </a:xfrm>
          <a:prstGeom prst="chevr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Analysis</a:t>
            </a:r>
            <a:endParaRPr lang="en-US" dirty="0">
              <a:solidFill>
                <a:schemeClr val="tx1"/>
              </a:solidFill>
            </a:endParaRPr>
          </a:p>
        </p:txBody>
      </p:sp>
      <p:sp>
        <p:nvSpPr>
          <p:cNvPr id="9" name="TextBox 8"/>
          <p:cNvSpPr txBox="1"/>
          <p:nvPr/>
        </p:nvSpPr>
        <p:spPr>
          <a:xfrm>
            <a:off x="241916" y="2764276"/>
            <a:ext cx="800284" cy="369332"/>
          </a:xfrm>
          <a:prstGeom prst="rect">
            <a:avLst/>
          </a:prstGeom>
          <a:noFill/>
        </p:spPr>
        <p:txBody>
          <a:bodyPr wrap="none" rtlCol="0">
            <a:spAutoFit/>
          </a:bodyPr>
          <a:lstStyle/>
          <a:p>
            <a:r>
              <a:rPr lang="en-US" u="sng" dirty="0" smtClean="0"/>
              <a:t>Today</a:t>
            </a:r>
            <a:endParaRPr lang="en-US" u="sng" dirty="0"/>
          </a:p>
        </p:txBody>
      </p:sp>
      <p:sp>
        <p:nvSpPr>
          <p:cNvPr id="10" name="TextBox 9"/>
          <p:cNvSpPr txBox="1"/>
          <p:nvPr/>
        </p:nvSpPr>
        <p:spPr>
          <a:xfrm>
            <a:off x="4143552" y="2747783"/>
            <a:ext cx="907621" cy="369332"/>
          </a:xfrm>
          <a:prstGeom prst="rect">
            <a:avLst/>
          </a:prstGeom>
          <a:noFill/>
        </p:spPr>
        <p:txBody>
          <a:bodyPr wrap="none" rtlCol="0">
            <a:spAutoFit/>
          </a:bodyPr>
          <a:lstStyle/>
          <a:p>
            <a:r>
              <a:rPr lang="en-US" u="sng" dirty="0" smtClean="0"/>
              <a:t>Oct.’14</a:t>
            </a:r>
            <a:endParaRPr lang="en-US" u="sng" dirty="0"/>
          </a:p>
        </p:txBody>
      </p:sp>
      <p:sp>
        <p:nvSpPr>
          <p:cNvPr id="11" name="TextBox 10"/>
          <p:cNvSpPr txBox="1"/>
          <p:nvPr/>
        </p:nvSpPr>
        <p:spPr>
          <a:xfrm>
            <a:off x="5859888" y="2753197"/>
            <a:ext cx="975460" cy="369332"/>
          </a:xfrm>
          <a:prstGeom prst="rect">
            <a:avLst/>
          </a:prstGeom>
          <a:noFill/>
        </p:spPr>
        <p:txBody>
          <a:bodyPr wrap="none" rtlCol="0">
            <a:spAutoFit/>
          </a:bodyPr>
          <a:lstStyle/>
          <a:p>
            <a:r>
              <a:rPr lang="en-US" dirty="0" smtClean="0"/>
              <a:t>May.’15</a:t>
            </a:r>
            <a:endParaRPr lang="en-US" dirty="0"/>
          </a:p>
        </p:txBody>
      </p:sp>
      <p:sp>
        <p:nvSpPr>
          <p:cNvPr id="12" name="TextBox 11"/>
          <p:cNvSpPr txBox="1"/>
          <p:nvPr/>
        </p:nvSpPr>
        <p:spPr>
          <a:xfrm>
            <a:off x="7906260" y="2747783"/>
            <a:ext cx="966931" cy="369332"/>
          </a:xfrm>
          <a:prstGeom prst="rect">
            <a:avLst/>
          </a:prstGeom>
          <a:noFill/>
        </p:spPr>
        <p:txBody>
          <a:bodyPr wrap="none" rtlCol="0">
            <a:spAutoFit/>
          </a:bodyPr>
          <a:lstStyle/>
          <a:p>
            <a:r>
              <a:rPr lang="en-US" dirty="0" smtClean="0"/>
              <a:t>Sep.’16</a:t>
            </a:r>
            <a:endParaRPr lang="en-US" dirty="0"/>
          </a:p>
        </p:txBody>
      </p:sp>
      <p:sp>
        <p:nvSpPr>
          <p:cNvPr id="13" name="Rectangle 12"/>
          <p:cNvSpPr/>
          <p:nvPr/>
        </p:nvSpPr>
        <p:spPr>
          <a:xfrm>
            <a:off x="1512796" y="1541736"/>
            <a:ext cx="7314635" cy="369332"/>
          </a:xfrm>
          <a:prstGeom prst="rect">
            <a:avLst/>
          </a:prstGeom>
        </p:spPr>
        <p:txBody>
          <a:bodyPr wrap="square">
            <a:spAutoFit/>
          </a:bodyPr>
          <a:lstStyle/>
          <a:p>
            <a:r>
              <a:rPr lang="en-US" b="1" dirty="0" smtClean="0">
                <a:solidFill>
                  <a:srgbClr val="FF0000"/>
                </a:solidFill>
              </a:rPr>
              <a:t>Early </a:t>
            </a:r>
            <a:r>
              <a:rPr lang="en-US" b="1" dirty="0">
                <a:solidFill>
                  <a:srgbClr val="FF0000"/>
                </a:solidFill>
              </a:rPr>
              <a:t>Physics Window Opportunity </a:t>
            </a:r>
            <a:r>
              <a:rPr lang="en-US" b="1" dirty="0" smtClean="0">
                <a:solidFill>
                  <a:srgbClr val="FF0000"/>
                </a:solidFill>
              </a:rPr>
              <a:t> at CEBAF in October ‘14</a:t>
            </a:r>
            <a:endParaRPr lang="en-US" b="1" dirty="0">
              <a:solidFill>
                <a:srgbClr val="FF0000"/>
              </a:solidFill>
            </a:endParaRPr>
          </a:p>
        </p:txBody>
      </p:sp>
      <p:sp>
        <p:nvSpPr>
          <p:cNvPr id="14" name="Down Arrow 13"/>
          <p:cNvSpPr/>
          <p:nvPr/>
        </p:nvSpPr>
        <p:spPr>
          <a:xfrm>
            <a:off x="5268073" y="1911069"/>
            <a:ext cx="364733" cy="1222540"/>
          </a:xfrm>
          <a:prstGeom prst="down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93269" y="4185801"/>
            <a:ext cx="736099" cy="369332"/>
          </a:xfrm>
          <a:prstGeom prst="rect">
            <a:avLst/>
          </a:prstGeom>
          <a:noFill/>
        </p:spPr>
        <p:txBody>
          <a:bodyPr wrap="none" rtlCol="0">
            <a:spAutoFit/>
          </a:bodyPr>
          <a:lstStyle/>
          <a:p>
            <a:r>
              <a:rPr lang="en-US" dirty="0" smtClean="0"/>
              <a:t>FY13</a:t>
            </a:r>
            <a:endParaRPr lang="en-US" dirty="0"/>
          </a:p>
        </p:txBody>
      </p:sp>
      <p:sp>
        <p:nvSpPr>
          <p:cNvPr id="16" name="TextBox 15"/>
          <p:cNvSpPr txBox="1"/>
          <p:nvPr/>
        </p:nvSpPr>
        <p:spPr>
          <a:xfrm>
            <a:off x="5398305" y="4196347"/>
            <a:ext cx="736099" cy="369332"/>
          </a:xfrm>
          <a:prstGeom prst="rect">
            <a:avLst/>
          </a:prstGeom>
          <a:noFill/>
        </p:spPr>
        <p:txBody>
          <a:bodyPr wrap="none" rtlCol="0">
            <a:spAutoFit/>
          </a:bodyPr>
          <a:lstStyle/>
          <a:p>
            <a:r>
              <a:rPr lang="en-US" dirty="0" smtClean="0"/>
              <a:t>FY15</a:t>
            </a:r>
            <a:endParaRPr lang="en-US" dirty="0"/>
          </a:p>
        </p:txBody>
      </p:sp>
      <p:sp>
        <p:nvSpPr>
          <p:cNvPr id="17" name="TextBox 16"/>
          <p:cNvSpPr txBox="1"/>
          <p:nvPr/>
        </p:nvSpPr>
        <p:spPr>
          <a:xfrm>
            <a:off x="7612528" y="4191209"/>
            <a:ext cx="736099" cy="369332"/>
          </a:xfrm>
          <a:prstGeom prst="rect">
            <a:avLst/>
          </a:prstGeom>
          <a:noFill/>
        </p:spPr>
        <p:txBody>
          <a:bodyPr wrap="none" rtlCol="0">
            <a:spAutoFit/>
          </a:bodyPr>
          <a:lstStyle/>
          <a:p>
            <a:r>
              <a:rPr lang="en-US" dirty="0" smtClean="0"/>
              <a:t>FY16</a:t>
            </a:r>
            <a:endParaRPr lang="en-US" dirty="0"/>
          </a:p>
        </p:txBody>
      </p:sp>
      <p:cxnSp>
        <p:nvCxnSpPr>
          <p:cNvPr id="23" name="Straight Connector 22"/>
          <p:cNvCxnSpPr/>
          <p:nvPr/>
        </p:nvCxnSpPr>
        <p:spPr>
          <a:xfrm>
            <a:off x="1702943" y="3940129"/>
            <a:ext cx="0" cy="9104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686729" y="3915249"/>
            <a:ext cx="0" cy="9104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22951" y="3920657"/>
            <a:ext cx="0" cy="9104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360841" y="3915251"/>
            <a:ext cx="0" cy="9104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472756" y="3915250"/>
            <a:ext cx="0" cy="9104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711300" y="4201753"/>
            <a:ext cx="736099" cy="369332"/>
          </a:xfrm>
          <a:prstGeom prst="rect">
            <a:avLst/>
          </a:prstGeom>
          <a:noFill/>
        </p:spPr>
        <p:txBody>
          <a:bodyPr wrap="none" rtlCol="0">
            <a:spAutoFit/>
          </a:bodyPr>
          <a:lstStyle/>
          <a:p>
            <a:r>
              <a:rPr lang="en-US" dirty="0" smtClean="0"/>
              <a:t>FY14</a:t>
            </a:r>
            <a:endParaRPr lang="en-US" dirty="0"/>
          </a:p>
        </p:txBody>
      </p:sp>
      <p:sp>
        <p:nvSpPr>
          <p:cNvPr id="31" name="TextBox 30"/>
          <p:cNvSpPr txBox="1"/>
          <p:nvPr/>
        </p:nvSpPr>
        <p:spPr>
          <a:xfrm>
            <a:off x="1269118" y="5707682"/>
            <a:ext cx="2533771" cy="646331"/>
          </a:xfrm>
          <a:prstGeom prst="rect">
            <a:avLst/>
          </a:prstGeom>
          <a:noFill/>
        </p:spPr>
        <p:txBody>
          <a:bodyPr wrap="none" rtlCol="0">
            <a:spAutoFit/>
          </a:bodyPr>
          <a:lstStyle/>
          <a:p>
            <a:r>
              <a:rPr lang="en-US" dirty="0" smtClean="0"/>
              <a:t>Construction + Testing </a:t>
            </a:r>
          </a:p>
          <a:p>
            <a:pPr algn="ctr"/>
            <a:r>
              <a:rPr lang="en-US" dirty="0"/>
              <a:t>#</a:t>
            </a:r>
            <a:r>
              <a:rPr lang="en-US" dirty="0" smtClean="0"/>
              <a:t>  19 months</a:t>
            </a:r>
            <a:endParaRPr lang="en-US" dirty="0"/>
          </a:p>
        </p:txBody>
      </p:sp>
      <p:sp>
        <p:nvSpPr>
          <p:cNvPr id="32" name="TextBox 31"/>
          <p:cNvSpPr txBox="1"/>
          <p:nvPr/>
        </p:nvSpPr>
        <p:spPr>
          <a:xfrm>
            <a:off x="5051173" y="5694763"/>
            <a:ext cx="1313180" cy="646331"/>
          </a:xfrm>
          <a:prstGeom prst="rect">
            <a:avLst/>
          </a:prstGeom>
          <a:noFill/>
        </p:spPr>
        <p:txBody>
          <a:bodyPr wrap="none" rtlCol="0">
            <a:spAutoFit/>
          </a:bodyPr>
          <a:lstStyle/>
          <a:p>
            <a:r>
              <a:rPr lang="en-US" dirty="0" smtClean="0"/>
              <a:t>Operations</a:t>
            </a:r>
          </a:p>
          <a:p>
            <a:pPr algn="ctr"/>
            <a:r>
              <a:rPr lang="en-US" dirty="0" smtClean="0"/>
              <a:t># 6 months</a:t>
            </a:r>
            <a:endParaRPr lang="en-US" dirty="0"/>
          </a:p>
        </p:txBody>
      </p:sp>
      <p:sp>
        <p:nvSpPr>
          <p:cNvPr id="4" name="Left Brace 3"/>
          <p:cNvSpPr/>
          <p:nvPr/>
        </p:nvSpPr>
        <p:spPr>
          <a:xfrm rot="16200000">
            <a:off x="2201572" y="3158596"/>
            <a:ext cx="668866" cy="422610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e 4"/>
          <p:cNvSpPr/>
          <p:nvPr/>
        </p:nvSpPr>
        <p:spPr>
          <a:xfrm rot="16200000">
            <a:off x="5227928" y="4486389"/>
            <a:ext cx="641567" cy="159781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6955938" y="5833262"/>
            <a:ext cx="1043876" cy="369332"/>
          </a:xfrm>
          <a:prstGeom prst="rect">
            <a:avLst/>
          </a:prstGeom>
          <a:noFill/>
        </p:spPr>
        <p:txBody>
          <a:bodyPr wrap="none" rtlCol="0">
            <a:spAutoFit/>
          </a:bodyPr>
          <a:lstStyle/>
          <a:p>
            <a:r>
              <a:rPr lang="en-US" dirty="0" smtClean="0"/>
              <a:t>Analysis</a:t>
            </a:r>
            <a:endParaRPr lang="en-US" dirty="0"/>
          </a:p>
        </p:txBody>
      </p:sp>
      <p:sp>
        <p:nvSpPr>
          <p:cNvPr id="34" name="Left Brace 33"/>
          <p:cNvSpPr/>
          <p:nvPr/>
        </p:nvSpPr>
        <p:spPr>
          <a:xfrm rot="16200000">
            <a:off x="7115996" y="4249322"/>
            <a:ext cx="641567" cy="207195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471295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9</a:t>
            </a:fld>
            <a:endParaRPr lang="en-US" dirty="0"/>
          </a:p>
        </p:txBody>
      </p:sp>
      <p:sp>
        <p:nvSpPr>
          <p:cNvPr id="3" name="Title 2"/>
          <p:cNvSpPr>
            <a:spLocks noGrp="1"/>
          </p:cNvSpPr>
          <p:nvPr>
            <p:ph type="title"/>
          </p:nvPr>
        </p:nvSpPr>
        <p:spPr/>
        <p:txBody>
          <a:bodyPr/>
          <a:lstStyle/>
          <a:p>
            <a:r>
              <a:rPr lang="en-US" dirty="0" smtClean="0"/>
              <a:t>Schedule - Beamline</a:t>
            </a:r>
            <a:endParaRPr lang="en-US" dirty="0"/>
          </a:p>
        </p:txBody>
      </p:sp>
      <p:sp>
        <p:nvSpPr>
          <p:cNvPr id="6" name="TextBox 5"/>
          <p:cNvSpPr txBox="1"/>
          <p:nvPr/>
        </p:nvSpPr>
        <p:spPr>
          <a:xfrm>
            <a:off x="199560" y="1363133"/>
            <a:ext cx="4673074" cy="1477328"/>
          </a:xfrm>
          <a:prstGeom prst="rect">
            <a:avLst/>
          </a:prstGeom>
          <a:noFill/>
        </p:spPr>
        <p:txBody>
          <a:bodyPr wrap="none" rtlCol="0">
            <a:spAutoFit/>
          </a:bodyPr>
          <a:lstStyle/>
          <a:p>
            <a:r>
              <a:rPr lang="en-US" dirty="0" smtClean="0"/>
              <a:t>Milestones &amp; Reviews</a:t>
            </a:r>
          </a:p>
          <a:p>
            <a:r>
              <a:rPr lang="en-US" dirty="0" smtClean="0"/>
              <a:t>	Beamline Design review 	Dec.’13</a:t>
            </a:r>
          </a:p>
          <a:p>
            <a:r>
              <a:rPr lang="en-US" dirty="0" smtClean="0"/>
              <a:t>	Installation review 	Aug.’14</a:t>
            </a:r>
          </a:p>
          <a:p>
            <a:r>
              <a:rPr lang="en-US" dirty="0" smtClean="0"/>
              <a:t>	Beamline Installed 	Sep.’14</a:t>
            </a:r>
          </a:p>
          <a:p>
            <a:endParaRPr lang="en-US" dirty="0" smtClean="0"/>
          </a:p>
        </p:txBody>
      </p:sp>
      <p:sp>
        <p:nvSpPr>
          <p:cNvPr id="13" name="Rectangle 12"/>
          <p:cNvSpPr/>
          <p:nvPr/>
        </p:nvSpPr>
        <p:spPr>
          <a:xfrm>
            <a:off x="4635196" y="2754595"/>
            <a:ext cx="3508396" cy="369332"/>
          </a:xfrm>
          <a:prstGeom prst="rect">
            <a:avLst/>
          </a:prstGeom>
        </p:spPr>
        <p:txBody>
          <a:bodyPr wrap="none">
            <a:spAutoFit/>
          </a:bodyPr>
          <a:lstStyle/>
          <a:p>
            <a:r>
              <a:rPr lang="en-US" dirty="0"/>
              <a:t>Work at JLAB starts ~ April 2014</a:t>
            </a:r>
          </a:p>
        </p:txBody>
      </p:sp>
      <p:sp>
        <p:nvSpPr>
          <p:cNvPr id="14" name="Down Arrow 13"/>
          <p:cNvSpPr/>
          <p:nvPr/>
        </p:nvSpPr>
        <p:spPr>
          <a:xfrm>
            <a:off x="6069345" y="3123927"/>
            <a:ext cx="308225" cy="413190"/>
          </a:xfrm>
          <a:prstGeom prst="down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hevron 14"/>
          <p:cNvSpPr/>
          <p:nvPr/>
        </p:nvSpPr>
        <p:spPr>
          <a:xfrm>
            <a:off x="2244909" y="5388788"/>
            <a:ext cx="3246628" cy="652409"/>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Design</a:t>
            </a:r>
            <a:endParaRPr lang="en-US" dirty="0">
              <a:solidFill>
                <a:schemeClr val="tx1"/>
              </a:solidFill>
            </a:endParaRPr>
          </a:p>
        </p:txBody>
      </p:sp>
      <p:sp>
        <p:nvSpPr>
          <p:cNvPr id="16" name="Chevron 15"/>
          <p:cNvSpPr/>
          <p:nvPr/>
        </p:nvSpPr>
        <p:spPr>
          <a:xfrm>
            <a:off x="5424755" y="5392198"/>
            <a:ext cx="2856217" cy="652409"/>
          </a:xfrm>
          <a:prstGeom prst="chevr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17" name="TextBox 16"/>
          <p:cNvSpPr txBox="1"/>
          <p:nvPr/>
        </p:nvSpPr>
        <p:spPr>
          <a:xfrm>
            <a:off x="4813442" y="6102854"/>
            <a:ext cx="966931" cy="369332"/>
          </a:xfrm>
          <a:prstGeom prst="rect">
            <a:avLst/>
          </a:prstGeom>
          <a:noFill/>
        </p:spPr>
        <p:txBody>
          <a:bodyPr wrap="none" rtlCol="0">
            <a:spAutoFit/>
          </a:bodyPr>
          <a:lstStyle/>
          <a:p>
            <a:r>
              <a:rPr lang="en-US" dirty="0" smtClean="0"/>
              <a:t>Dec.’13</a:t>
            </a:r>
            <a:endParaRPr lang="en-US" dirty="0"/>
          </a:p>
        </p:txBody>
      </p:sp>
      <p:sp>
        <p:nvSpPr>
          <p:cNvPr id="18" name="TextBox 17"/>
          <p:cNvSpPr txBox="1"/>
          <p:nvPr/>
        </p:nvSpPr>
        <p:spPr>
          <a:xfrm>
            <a:off x="1924692" y="6118265"/>
            <a:ext cx="941348" cy="369332"/>
          </a:xfrm>
          <a:prstGeom prst="rect">
            <a:avLst/>
          </a:prstGeom>
          <a:noFill/>
        </p:spPr>
        <p:txBody>
          <a:bodyPr wrap="none" rtlCol="0">
            <a:spAutoFit/>
          </a:bodyPr>
          <a:lstStyle/>
          <a:p>
            <a:r>
              <a:rPr lang="en-US" dirty="0" smtClean="0"/>
              <a:t>Mar.’13</a:t>
            </a:r>
            <a:endParaRPr lang="en-US" dirty="0"/>
          </a:p>
        </p:txBody>
      </p:sp>
      <p:sp>
        <p:nvSpPr>
          <p:cNvPr id="19" name="TextBox 18"/>
          <p:cNvSpPr txBox="1"/>
          <p:nvPr/>
        </p:nvSpPr>
        <p:spPr>
          <a:xfrm>
            <a:off x="7637124" y="6075725"/>
            <a:ext cx="966931" cy="369332"/>
          </a:xfrm>
          <a:prstGeom prst="rect">
            <a:avLst/>
          </a:prstGeom>
          <a:noFill/>
        </p:spPr>
        <p:txBody>
          <a:bodyPr wrap="none" rtlCol="0">
            <a:spAutoFit/>
          </a:bodyPr>
          <a:lstStyle/>
          <a:p>
            <a:r>
              <a:rPr lang="en-US" dirty="0" smtClean="0"/>
              <a:t>Sep.’14</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54595"/>
            <a:ext cx="9144000" cy="2377930"/>
          </a:xfrm>
          <a:prstGeom prst="rect">
            <a:avLst/>
          </a:prstGeom>
        </p:spPr>
      </p:pic>
    </p:spTree>
    <p:extLst>
      <p:ext uri="{BB962C8B-B14F-4D97-AF65-F5344CB8AC3E}">
        <p14:creationId xmlns:p14="http://schemas.microsoft.com/office/powerpoint/2010/main" val="1990261707"/>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ARTICULATE_PROJECT_CHECK" val="0"/>
  <p:tag name="ARTICULATE_PROJECT_OPEN" val="0"/>
</p:tagLst>
</file>

<file path=ppt/theme/theme1.xml><?xml version="1.0" encoding="utf-8"?>
<a:theme xmlns:a="http://schemas.openxmlformats.org/drawingml/2006/main" name="Blank">
  <a:themeElements>
    <a:clrScheme name="SLAC_RevisedPalette_2012">
      <a:dk1>
        <a:srgbClr val="000000"/>
      </a:dk1>
      <a:lt1>
        <a:sysClr val="window" lastClr="FFFFFF"/>
      </a:lt1>
      <a:dk2>
        <a:srgbClr val="E17000"/>
      </a:dk2>
      <a:lt2>
        <a:srgbClr val="A4001D"/>
      </a:lt2>
      <a:accent1>
        <a:srgbClr val="A4001D"/>
      </a:accent1>
      <a:accent2>
        <a:srgbClr val="E17000"/>
      </a:accent2>
      <a:accent3>
        <a:srgbClr val="4D4F53"/>
      </a:accent3>
      <a:accent4>
        <a:srgbClr val="545455"/>
      </a:accent4>
      <a:accent5>
        <a:srgbClr val="0099CC"/>
      </a:accent5>
      <a:accent6>
        <a:srgbClr val="69BE28"/>
      </a:accent6>
      <a:hlink>
        <a:srgbClr val="A4001D"/>
      </a:hlink>
      <a:folHlink>
        <a:srgbClr val="A4001D"/>
      </a:folHlink>
    </a:clrScheme>
    <a:fontScheme name="TH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SLAC_PPT_052412</Template>
  <TotalTime>0</TotalTime>
  <Words>1900</Words>
  <Application>Microsoft Macintosh PowerPoint</Application>
  <PresentationFormat>On-screen Show (4:3)</PresentationFormat>
  <Paragraphs>569</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vt:lpstr>
      <vt:lpstr>HPS Budget and Schedule</vt:lpstr>
      <vt:lpstr>OUTLINE</vt:lpstr>
      <vt:lpstr>HPS Project Implementation Plan</vt:lpstr>
      <vt:lpstr>HPS Project Org Chart</vt:lpstr>
      <vt:lpstr>Matrix of Deliverables</vt:lpstr>
      <vt:lpstr>Work Breakdown Structure (WBS)</vt:lpstr>
      <vt:lpstr>HPS Project Execution Plan</vt:lpstr>
      <vt:lpstr>Schedule Drivers</vt:lpstr>
      <vt:lpstr>Schedule - Beamline</vt:lpstr>
      <vt:lpstr>Schedule – SVT Mechanics</vt:lpstr>
      <vt:lpstr>Schedule – SVT DAQ</vt:lpstr>
      <vt:lpstr>Schedule – ECAL+ TDAQ + Slow Control </vt:lpstr>
      <vt:lpstr>Schedule – Installation, Commissioning and Data Runs</vt:lpstr>
      <vt:lpstr>Schedule – Milestones toward the Data Runs</vt:lpstr>
      <vt:lpstr>Costs – Tools and Methodology</vt:lpstr>
      <vt:lpstr>HPS Total Costs = $   2,971,783 </vt:lpstr>
      <vt:lpstr>Costs Breakdown : Capital Equipments vs. Operations</vt:lpstr>
      <vt:lpstr>Spending Profile</vt:lpstr>
      <vt:lpstr>Manpower – FTE Labor Breakdown</vt:lpstr>
      <vt:lpstr>SLAC Director’s Review Jan.11, 2013</vt:lpstr>
      <vt:lpstr>DOE Review July 11, 2013: HPS Charge Letter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2012-06-11T23:50:00Z</dcterms:created>
  <dcterms:modified xsi:type="dcterms:W3CDTF">2013-06-06T14:54:56Z</dcterms:modified>
</cp:coreProperties>
</file>